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4139" r:id="rId3"/>
  </p:sldMasterIdLst>
  <p:sldIdLst>
    <p:sldId id="256" r:id="rId4"/>
    <p:sldId id="273" r:id="rId5"/>
    <p:sldId id="274" r:id="rId6"/>
    <p:sldId id="275" r:id="rId7"/>
    <p:sldId id="276" r:id="rId8"/>
    <p:sldId id="258" r:id="rId9"/>
    <p:sldId id="257" r:id="rId10"/>
    <p:sldId id="265" r:id="rId11"/>
    <p:sldId id="266" r:id="rId12"/>
    <p:sldId id="263" r:id="rId13"/>
    <p:sldId id="264" r:id="rId14"/>
    <p:sldId id="267" r:id="rId15"/>
    <p:sldId id="268" r:id="rId16"/>
    <p:sldId id="269" r:id="rId17"/>
    <p:sldId id="271" r:id="rId18"/>
    <p:sldId id="270" r:id="rId19"/>
    <p:sldId id="272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B8A6A-160B-4DE8-A106-232F74ED1916}" v="7" dt="2020-01-15T07:19:05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tt Sandercock" userId="d8983c84-6ea7-4a0d-a67b-e1d6db7a397a" providerId="ADAL" clId="{DBDB8A6A-160B-4DE8-A106-232F74ED1916}"/>
    <pc:docChg chg="undo custSel addSld delSld modSld sldOrd addMainMaster">
      <pc:chgData name="Brett Sandercock" userId="d8983c84-6ea7-4a0d-a67b-e1d6db7a397a" providerId="ADAL" clId="{DBDB8A6A-160B-4DE8-A106-232F74ED1916}" dt="2020-01-15T07:51:14.650" v="161" actId="1038"/>
      <pc:docMkLst>
        <pc:docMk/>
      </pc:docMkLst>
      <pc:sldChg chg="modSp">
        <pc:chgData name="Brett Sandercock" userId="d8983c84-6ea7-4a0d-a67b-e1d6db7a397a" providerId="ADAL" clId="{DBDB8A6A-160B-4DE8-A106-232F74ED1916}" dt="2020-01-15T07:51:14.650" v="161" actId="1038"/>
        <pc:sldMkLst>
          <pc:docMk/>
          <pc:sldMk cId="2787431126" sldId="256"/>
        </pc:sldMkLst>
        <pc:spChg chg="mod">
          <ac:chgData name="Brett Sandercock" userId="d8983c84-6ea7-4a0d-a67b-e1d6db7a397a" providerId="ADAL" clId="{DBDB8A6A-160B-4DE8-A106-232F74ED1916}" dt="2020-01-15T07:51:14.650" v="161" actId="1038"/>
          <ac:spMkLst>
            <pc:docMk/>
            <pc:sldMk cId="2787431126" sldId="256"/>
            <ac:spMk id="4" creationId="{00000000-0000-0000-0000-000000000000}"/>
          </ac:spMkLst>
        </pc:spChg>
        <pc:spChg chg="mod">
          <ac:chgData name="Brett Sandercock" userId="d8983c84-6ea7-4a0d-a67b-e1d6db7a397a" providerId="ADAL" clId="{DBDB8A6A-160B-4DE8-A106-232F74ED1916}" dt="2020-01-15T07:21:12.586" v="104" actId="20577"/>
          <ac:spMkLst>
            <pc:docMk/>
            <pc:sldMk cId="2787431126" sldId="256"/>
            <ac:spMk id="5" creationId="{00000000-0000-0000-0000-000000000000}"/>
          </ac:spMkLst>
        </pc:spChg>
        <pc:spChg chg="mod">
          <ac:chgData name="Brett Sandercock" userId="d8983c84-6ea7-4a0d-a67b-e1d6db7a397a" providerId="ADAL" clId="{DBDB8A6A-160B-4DE8-A106-232F74ED1916}" dt="2020-01-15T07:21:20.873" v="105" actId="1076"/>
          <ac:spMkLst>
            <pc:docMk/>
            <pc:sldMk cId="2787431126" sldId="256"/>
            <ac:spMk id="6" creationId="{00000000-0000-0000-0000-000000000000}"/>
          </ac:spMkLst>
        </pc:spChg>
        <pc:spChg chg="mod">
          <ac:chgData name="Brett Sandercock" userId="d8983c84-6ea7-4a0d-a67b-e1d6db7a397a" providerId="ADAL" clId="{DBDB8A6A-160B-4DE8-A106-232F74ED1916}" dt="2020-01-15T07:21:20.873" v="105" actId="1076"/>
          <ac:spMkLst>
            <pc:docMk/>
            <pc:sldMk cId="2787431126" sldId="256"/>
            <ac:spMk id="7" creationId="{00000000-0000-0000-0000-000000000000}"/>
          </ac:spMkLst>
        </pc:spChg>
      </pc:sldChg>
      <pc:sldChg chg="addSp delSp modSp">
        <pc:chgData name="Brett Sandercock" userId="d8983c84-6ea7-4a0d-a67b-e1d6db7a397a" providerId="ADAL" clId="{DBDB8A6A-160B-4DE8-A106-232F74ED1916}" dt="2020-01-15T07:19:26.142" v="59" actId="1076"/>
        <pc:sldMkLst>
          <pc:docMk/>
          <pc:sldMk cId="0" sldId="264"/>
        </pc:sldMkLst>
        <pc:spChg chg="add del">
          <ac:chgData name="Brett Sandercock" userId="d8983c84-6ea7-4a0d-a67b-e1d6db7a397a" providerId="ADAL" clId="{DBDB8A6A-160B-4DE8-A106-232F74ED1916}" dt="2020-01-15T07:17:11.733" v="29" actId="478"/>
          <ac:spMkLst>
            <pc:docMk/>
            <pc:sldMk cId="0" sldId="264"/>
            <ac:spMk id="7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7:15.356" v="33" actId="478"/>
          <ac:spMkLst>
            <pc:docMk/>
            <pc:sldMk cId="0" sldId="264"/>
            <ac:spMk id="8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7:09.596" v="27" actId="478"/>
          <ac:spMkLst>
            <pc:docMk/>
            <pc:sldMk cId="0" sldId="264"/>
            <ac:spMk id="9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7:14.411" v="32" actId="478"/>
          <ac:spMkLst>
            <pc:docMk/>
            <pc:sldMk cId="0" sldId="264"/>
            <ac:spMk id="10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7:10.501" v="28" actId="478"/>
          <ac:spMkLst>
            <pc:docMk/>
            <pc:sldMk cId="0" sldId="264"/>
            <ac:spMk id="11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7:13.686" v="31" actId="478"/>
          <ac:spMkLst>
            <pc:docMk/>
            <pc:sldMk cId="0" sldId="264"/>
            <ac:spMk id="12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8:26.867" v="47" actId="478"/>
          <ac:spMkLst>
            <pc:docMk/>
            <pc:sldMk cId="0" sldId="264"/>
            <ac:spMk id="13" creationId="{00000000-0000-0000-0000-000000000000}"/>
          </ac:spMkLst>
        </pc:spChg>
        <pc:spChg chg="add del">
          <ac:chgData name="Brett Sandercock" userId="d8983c84-6ea7-4a0d-a67b-e1d6db7a397a" providerId="ADAL" clId="{DBDB8A6A-160B-4DE8-A106-232F74ED1916}" dt="2020-01-15T07:18:26.867" v="47" actId="478"/>
          <ac:spMkLst>
            <pc:docMk/>
            <pc:sldMk cId="0" sldId="264"/>
            <ac:spMk id="14" creationId="{00000000-0000-0000-0000-000000000000}"/>
          </ac:spMkLst>
        </pc:spChg>
        <pc:spChg chg="add del mod">
          <ac:chgData name="Brett Sandercock" userId="d8983c84-6ea7-4a0d-a67b-e1d6db7a397a" providerId="ADAL" clId="{DBDB8A6A-160B-4DE8-A106-232F74ED1916}" dt="2020-01-15T07:19:13.563" v="56" actId="255"/>
          <ac:spMkLst>
            <pc:docMk/>
            <pc:sldMk cId="0" sldId="264"/>
            <ac:spMk id="16" creationId="{00000000-0000-0000-0000-000000000000}"/>
          </ac:spMkLst>
        </pc:spChg>
        <pc:spChg chg="add del mod ord">
          <ac:chgData name="Brett Sandercock" userId="d8983c84-6ea7-4a0d-a67b-e1d6db7a397a" providerId="ADAL" clId="{DBDB8A6A-160B-4DE8-A106-232F74ED1916}" dt="2020-01-15T07:18:49.714" v="53" actId="207"/>
          <ac:spMkLst>
            <pc:docMk/>
            <pc:sldMk cId="0" sldId="264"/>
            <ac:spMk id="17" creationId="{00000000-0000-0000-0000-000000000000}"/>
          </ac:spMkLst>
        </pc:spChg>
        <pc:spChg chg="add del mod">
          <ac:chgData name="Brett Sandercock" userId="d8983c84-6ea7-4a0d-a67b-e1d6db7a397a" providerId="ADAL" clId="{DBDB8A6A-160B-4DE8-A106-232F74ED1916}" dt="2020-01-15T07:19:13.563" v="56" actId="255"/>
          <ac:spMkLst>
            <pc:docMk/>
            <pc:sldMk cId="0" sldId="264"/>
            <ac:spMk id="18" creationId="{00000000-0000-0000-0000-000000000000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2" creationId="{DBBF041B-CC3B-4DAA-BE5E-C6D980123E4D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3" creationId="{8BEBBEEE-E93D-43DD-9DE2-5E458E0328B2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4" creationId="{B67F7D6C-C90E-41B9-A1A1-06391F8573D1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5" creationId="{BF49BA67-4BEC-468F-B04A-9447DB7405C8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6" creationId="{1F597D31-C48E-4538-BFDD-8522ACF68A28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7" creationId="{431900EF-9E07-40D4-8E8E-FBE2780E08E5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8" creationId="{E4C8FFF3-BD98-4736-AFFA-7FB6F3CAFF1A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29" creationId="{BD179183-882D-4CC7-8958-A9159B12C44A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30" creationId="{8FBDB14D-C3EE-489C-A972-0B3DEE09461B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31" creationId="{AC9F85DE-8A5B-44A2-8981-77A26F35D74B}"/>
          </ac:spMkLst>
        </pc:spChg>
        <pc:spChg chg="add del mod">
          <ac:chgData name="Brett Sandercock" userId="d8983c84-6ea7-4a0d-a67b-e1d6db7a397a" providerId="ADAL" clId="{DBDB8A6A-160B-4DE8-A106-232F74ED1916}" dt="2020-01-15T07:16:51.866" v="24"/>
          <ac:spMkLst>
            <pc:docMk/>
            <pc:sldMk cId="0" sldId="264"/>
            <ac:spMk id="32" creationId="{5880D27A-9B05-4D66-B624-6DDE18FF9020}"/>
          </ac:spMkLst>
        </pc:spChg>
        <pc:spChg chg="add del mod">
          <ac:chgData name="Brett Sandercock" userId="d8983c84-6ea7-4a0d-a67b-e1d6db7a397a" providerId="ADAL" clId="{DBDB8A6A-160B-4DE8-A106-232F74ED1916}" dt="2020-01-15T07:17:34.223" v="37" actId="478"/>
          <ac:spMkLst>
            <pc:docMk/>
            <pc:sldMk cId="0" sldId="264"/>
            <ac:spMk id="35" creationId="{D8D826A5-75B9-4C9F-8C39-724CBCD2F52B}"/>
          </ac:spMkLst>
        </pc:spChg>
        <pc:spChg chg="add del mod">
          <ac:chgData name="Brett Sandercock" userId="d8983c84-6ea7-4a0d-a67b-e1d6db7a397a" providerId="ADAL" clId="{DBDB8A6A-160B-4DE8-A106-232F74ED1916}" dt="2020-01-15T07:17:32.397" v="36" actId="478"/>
          <ac:spMkLst>
            <pc:docMk/>
            <pc:sldMk cId="0" sldId="264"/>
            <ac:spMk id="36" creationId="{D7773FAF-D1CF-4E50-BACA-28A9FE6BE5C0}"/>
          </ac:spMkLst>
        </pc:spChg>
        <pc:spChg chg="add del mod">
          <ac:chgData name="Brett Sandercock" userId="d8983c84-6ea7-4a0d-a67b-e1d6db7a397a" providerId="ADAL" clId="{DBDB8A6A-160B-4DE8-A106-232F74ED1916}" dt="2020-01-15T07:18:19.125" v="42" actId="478"/>
          <ac:spMkLst>
            <pc:docMk/>
            <pc:sldMk cId="0" sldId="264"/>
            <ac:spMk id="37" creationId="{03BA8570-8FF1-4483-83DD-006EBF2DD866}"/>
          </ac:spMkLst>
        </pc:spChg>
        <pc:spChg chg="add del mod">
          <ac:chgData name="Brett Sandercock" userId="d8983c84-6ea7-4a0d-a67b-e1d6db7a397a" providerId="ADAL" clId="{DBDB8A6A-160B-4DE8-A106-232F74ED1916}" dt="2020-01-15T07:18:19.687" v="43" actId="478"/>
          <ac:spMkLst>
            <pc:docMk/>
            <pc:sldMk cId="0" sldId="264"/>
            <ac:spMk id="38" creationId="{BA8ADF3B-4569-4D38-8D38-0F57E314D1A3}"/>
          </ac:spMkLst>
        </pc:spChg>
        <pc:spChg chg="add del mod">
          <ac:chgData name="Brett Sandercock" userId="d8983c84-6ea7-4a0d-a67b-e1d6db7a397a" providerId="ADAL" clId="{DBDB8A6A-160B-4DE8-A106-232F74ED1916}" dt="2020-01-15T07:18:20.404" v="44" actId="478"/>
          <ac:spMkLst>
            <pc:docMk/>
            <pc:sldMk cId="0" sldId="264"/>
            <ac:spMk id="39" creationId="{125DE61B-9B00-4768-9E33-28757166D16E}"/>
          </ac:spMkLst>
        </pc:spChg>
        <pc:spChg chg="add del mod">
          <ac:chgData name="Brett Sandercock" userId="d8983c84-6ea7-4a0d-a67b-e1d6db7a397a" providerId="ADAL" clId="{DBDB8A6A-160B-4DE8-A106-232F74ED1916}" dt="2020-01-15T07:18:15.456" v="40" actId="478"/>
          <ac:spMkLst>
            <pc:docMk/>
            <pc:sldMk cId="0" sldId="264"/>
            <ac:spMk id="40" creationId="{9F7E54F7-A4D0-4B3D-A1CF-E8D72D3A5016}"/>
          </ac:spMkLst>
        </pc:spChg>
        <pc:spChg chg="add del mod">
          <ac:chgData name="Brett Sandercock" userId="d8983c84-6ea7-4a0d-a67b-e1d6db7a397a" providerId="ADAL" clId="{DBDB8A6A-160B-4DE8-A106-232F74ED1916}" dt="2020-01-15T07:18:15.456" v="40" actId="478"/>
          <ac:spMkLst>
            <pc:docMk/>
            <pc:sldMk cId="0" sldId="264"/>
            <ac:spMk id="41" creationId="{EDE64DB4-8A99-4621-962B-09E09F58417B}"/>
          </ac:spMkLst>
        </pc:spChg>
        <pc:spChg chg="add del mod">
          <ac:chgData name="Brett Sandercock" userId="d8983c84-6ea7-4a0d-a67b-e1d6db7a397a" providerId="ADAL" clId="{DBDB8A6A-160B-4DE8-A106-232F74ED1916}" dt="2020-01-15T07:18:15.456" v="40" actId="478"/>
          <ac:spMkLst>
            <pc:docMk/>
            <pc:sldMk cId="0" sldId="264"/>
            <ac:spMk id="42" creationId="{913F13D5-596C-478D-9EA9-5F7FD4BD4EC6}"/>
          </ac:spMkLst>
        </pc:spChg>
        <pc:spChg chg="add del mod">
          <ac:chgData name="Brett Sandercock" userId="d8983c84-6ea7-4a0d-a67b-e1d6db7a397a" providerId="ADAL" clId="{DBDB8A6A-160B-4DE8-A106-232F74ED1916}" dt="2020-01-15T07:18:26.867" v="47" actId="478"/>
          <ac:spMkLst>
            <pc:docMk/>
            <pc:sldMk cId="0" sldId="264"/>
            <ac:spMk id="43" creationId="{1F3DBC4A-D440-4B3F-9CE9-6560853B1395}"/>
          </ac:spMkLst>
        </pc:spChg>
        <pc:spChg chg="add del mod">
          <ac:chgData name="Brett Sandercock" userId="d8983c84-6ea7-4a0d-a67b-e1d6db7a397a" providerId="ADAL" clId="{DBDB8A6A-160B-4DE8-A106-232F74ED1916}" dt="2020-01-15T07:18:26.867" v="47" actId="478"/>
          <ac:spMkLst>
            <pc:docMk/>
            <pc:sldMk cId="0" sldId="264"/>
            <ac:spMk id="44" creationId="{B2461AE5-9567-4C21-A658-29D0EE25C902}"/>
          </ac:spMkLst>
        </pc:spChg>
        <pc:spChg chg="add del mod">
          <ac:chgData name="Brett Sandercock" userId="d8983c84-6ea7-4a0d-a67b-e1d6db7a397a" providerId="ADAL" clId="{DBDB8A6A-160B-4DE8-A106-232F74ED1916}" dt="2020-01-15T07:18:26.867" v="47" actId="478"/>
          <ac:spMkLst>
            <pc:docMk/>
            <pc:sldMk cId="0" sldId="264"/>
            <ac:spMk id="45" creationId="{33FF44A8-E521-4021-8952-BB9E89CD3AF4}"/>
          </ac:spMkLst>
        </pc:spChg>
        <pc:picChg chg="add mod ord">
          <ac:chgData name="Brett Sandercock" userId="d8983c84-6ea7-4a0d-a67b-e1d6db7a397a" providerId="ADAL" clId="{DBDB8A6A-160B-4DE8-A106-232F74ED1916}" dt="2020-01-15T07:19:26.142" v="59" actId="1076"/>
          <ac:picMkLst>
            <pc:docMk/>
            <pc:sldMk cId="0" sldId="264"/>
            <ac:picMk id="2" creationId="{A26C517C-8CE0-4F8D-A517-67EE9879F6AE}"/>
          </ac:picMkLst>
        </pc:picChg>
        <pc:picChg chg="add del">
          <ac:chgData name="Brett Sandercock" userId="d8983c84-6ea7-4a0d-a67b-e1d6db7a397a" providerId="ADAL" clId="{DBDB8A6A-160B-4DE8-A106-232F74ED1916}" dt="2020-01-15T07:17:12.719" v="30" actId="478"/>
          <ac:picMkLst>
            <pc:docMk/>
            <pc:sldMk cId="0" sldId="264"/>
            <ac:picMk id="5" creationId="{00000000-0000-0000-0000-000000000000}"/>
          </ac:picMkLst>
        </pc:picChg>
        <pc:picChg chg="add del">
          <ac:chgData name="Brett Sandercock" userId="d8983c84-6ea7-4a0d-a67b-e1d6db7a397a" providerId="ADAL" clId="{DBDB8A6A-160B-4DE8-A106-232F74ED1916}" dt="2020-01-15T07:17:16.073" v="34" actId="478"/>
          <ac:picMkLst>
            <pc:docMk/>
            <pc:sldMk cId="0" sldId="264"/>
            <ac:picMk id="6" creationId="{00000000-0000-0000-0000-000000000000}"/>
          </ac:picMkLst>
        </pc:picChg>
        <pc:picChg chg="add del mod">
          <ac:chgData name="Brett Sandercock" userId="d8983c84-6ea7-4a0d-a67b-e1d6db7a397a" providerId="ADAL" clId="{DBDB8A6A-160B-4DE8-A106-232F74ED1916}" dt="2020-01-15T07:16:51.866" v="24"/>
          <ac:picMkLst>
            <pc:docMk/>
            <pc:sldMk cId="0" sldId="264"/>
            <ac:picMk id="20" creationId="{DD351CEE-7101-484D-AD94-D0002E88A105}"/>
          </ac:picMkLst>
        </pc:picChg>
        <pc:picChg chg="add del mod">
          <ac:chgData name="Brett Sandercock" userId="d8983c84-6ea7-4a0d-a67b-e1d6db7a397a" providerId="ADAL" clId="{DBDB8A6A-160B-4DE8-A106-232F74ED1916}" dt="2020-01-15T07:16:51.866" v="24"/>
          <ac:picMkLst>
            <pc:docMk/>
            <pc:sldMk cId="0" sldId="264"/>
            <ac:picMk id="21" creationId="{69861914-0E7B-43C2-9EC0-B6002CA4B78A}"/>
          </ac:picMkLst>
        </pc:picChg>
        <pc:picChg chg="add del mod">
          <ac:chgData name="Brett Sandercock" userId="d8983c84-6ea7-4a0d-a67b-e1d6db7a397a" providerId="ADAL" clId="{DBDB8A6A-160B-4DE8-A106-232F74ED1916}" dt="2020-01-15T07:18:21.043" v="45" actId="478"/>
          <ac:picMkLst>
            <pc:docMk/>
            <pc:sldMk cId="0" sldId="264"/>
            <ac:picMk id="33" creationId="{5D3E3700-FEFB-45B2-B6E7-BE552056FD30}"/>
          </ac:picMkLst>
        </pc:picChg>
        <pc:picChg chg="add del mod">
          <ac:chgData name="Brett Sandercock" userId="d8983c84-6ea7-4a0d-a67b-e1d6db7a397a" providerId="ADAL" clId="{DBDB8A6A-160B-4DE8-A106-232F74ED1916}" dt="2020-01-15T07:18:17.562" v="41" actId="478"/>
          <ac:picMkLst>
            <pc:docMk/>
            <pc:sldMk cId="0" sldId="264"/>
            <ac:picMk id="34" creationId="{4CEBC461-45C9-4745-A389-E68F5D245A0C}"/>
          </ac:picMkLst>
        </pc:picChg>
      </pc:sldChg>
      <pc:sldChg chg="add ord">
        <pc:chgData name="Brett Sandercock" userId="d8983c84-6ea7-4a0d-a67b-e1d6db7a397a" providerId="ADAL" clId="{DBDB8A6A-160B-4DE8-A106-232F74ED1916}" dt="2020-01-15T07:20:01.818" v="62"/>
        <pc:sldMkLst>
          <pc:docMk/>
          <pc:sldMk cId="2338021089" sldId="266"/>
        </pc:sldMkLst>
      </pc:sldChg>
      <pc:sldChg chg="add">
        <pc:chgData name="Brett Sandercock" userId="d8983c84-6ea7-4a0d-a67b-e1d6db7a397a" providerId="ADAL" clId="{DBDB8A6A-160B-4DE8-A106-232F74ED1916}" dt="2020-01-15T07:14:11.676" v="3"/>
        <pc:sldMkLst>
          <pc:docMk/>
          <pc:sldMk cId="255655971" sldId="267"/>
        </pc:sldMkLst>
      </pc:sldChg>
      <pc:sldChg chg="add">
        <pc:chgData name="Brett Sandercock" userId="d8983c84-6ea7-4a0d-a67b-e1d6db7a397a" providerId="ADAL" clId="{DBDB8A6A-160B-4DE8-A106-232F74ED1916}" dt="2020-01-15T07:14:14.220" v="5"/>
        <pc:sldMkLst>
          <pc:docMk/>
          <pc:sldMk cId="1791005643" sldId="268"/>
        </pc:sldMkLst>
      </pc:sldChg>
      <pc:sldChg chg="add">
        <pc:chgData name="Brett Sandercock" userId="d8983c84-6ea7-4a0d-a67b-e1d6db7a397a" providerId="ADAL" clId="{DBDB8A6A-160B-4DE8-A106-232F74ED1916}" dt="2020-01-15T07:14:16.126" v="7"/>
        <pc:sldMkLst>
          <pc:docMk/>
          <pc:sldMk cId="1883371145" sldId="269"/>
        </pc:sldMkLst>
      </pc:sldChg>
      <pc:sldChg chg="add ord">
        <pc:chgData name="Brett Sandercock" userId="d8983c84-6ea7-4a0d-a67b-e1d6db7a397a" providerId="ADAL" clId="{DBDB8A6A-160B-4DE8-A106-232F74ED1916}" dt="2020-01-15T07:15:59.469" v="17"/>
        <pc:sldMkLst>
          <pc:docMk/>
          <pc:sldMk cId="1561376618" sldId="270"/>
        </pc:sldMkLst>
      </pc:sldChg>
      <pc:sldChg chg="add ord">
        <pc:chgData name="Brett Sandercock" userId="d8983c84-6ea7-4a0d-a67b-e1d6db7a397a" providerId="ADAL" clId="{DBDB8A6A-160B-4DE8-A106-232F74ED1916}" dt="2020-01-15T07:15:39.410" v="13"/>
        <pc:sldMkLst>
          <pc:docMk/>
          <pc:sldMk cId="3351135389" sldId="271"/>
        </pc:sldMkLst>
      </pc:sldChg>
      <pc:sldChg chg="add">
        <pc:chgData name="Brett Sandercock" userId="d8983c84-6ea7-4a0d-a67b-e1d6db7a397a" providerId="ADAL" clId="{DBDB8A6A-160B-4DE8-A106-232F74ED1916}" dt="2020-01-15T07:15:51.687" v="15"/>
        <pc:sldMkLst>
          <pc:docMk/>
          <pc:sldMk cId="323146675" sldId="272"/>
        </pc:sldMkLst>
      </pc:sldChg>
      <pc:sldChg chg="add">
        <pc:chgData name="Brett Sandercock" userId="d8983c84-6ea7-4a0d-a67b-e1d6db7a397a" providerId="ADAL" clId="{DBDB8A6A-160B-4DE8-A106-232F74ED1916}" dt="2020-01-15T07:40:40.854" v="107"/>
        <pc:sldMkLst>
          <pc:docMk/>
          <pc:sldMk cId="210018981" sldId="273"/>
        </pc:sldMkLst>
      </pc:sldChg>
      <pc:sldChg chg="add del">
        <pc:chgData name="Brett Sandercock" userId="d8983c84-6ea7-4a0d-a67b-e1d6db7a397a" providerId="ADAL" clId="{DBDB8A6A-160B-4DE8-A106-232F74ED1916}" dt="2020-01-15T07:19:30.122" v="60" actId="47"/>
        <pc:sldMkLst>
          <pc:docMk/>
          <pc:sldMk cId="3548496138" sldId="273"/>
        </pc:sldMkLst>
      </pc:sldChg>
      <pc:sldChg chg="add">
        <pc:chgData name="Brett Sandercock" userId="d8983c84-6ea7-4a0d-a67b-e1d6db7a397a" providerId="ADAL" clId="{DBDB8A6A-160B-4DE8-A106-232F74ED1916}" dt="2020-01-15T07:40:43.782" v="109"/>
        <pc:sldMkLst>
          <pc:docMk/>
          <pc:sldMk cId="176487075" sldId="274"/>
        </pc:sldMkLst>
      </pc:sldChg>
      <pc:sldChg chg="add">
        <pc:chgData name="Brett Sandercock" userId="d8983c84-6ea7-4a0d-a67b-e1d6db7a397a" providerId="ADAL" clId="{DBDB8A6A-160B-4DE8-A106-232F74ED1916}" dt="2020-01-15T07:40:49.748" v="111"/>
        <pc:sldMkLst>
          <pc:docMk/>
          <pc:sldMk cId="3088956581" sldId="275"/>
        </pc:sldMkLst>
      </pc:sldChg>
      <pc:sldChg chg="add">
        <pc:chgData name="Brett Sandercock" userId="d8983c84-6ea7-4a0d-a67b-e1d6db7a397a" providerId="ADAL" clId="{DBDB8A6A-160B-4DE8-A106-232F74ED1916}" dt="2020-01-15T07:40:52.005" v="113"/>
        <pc:sldMkLst>
          <pc:docMk/>
          <pc:sldMk cId="3366017672" sldId="276"/>
        </pc:sldMkLst>
      </pc:sldChg>
      <pc:sldChg chg="add">
        <pc:chgData name="Brett Sandercock" userId="d8983c84-6ea7-4a0d-a67b-e1d6db7a397a" providerId="ADAL" clId="{DBDB8A6A-160B-4DE8-A106-232F74ED1916}" dt="2020-01-15T07:41:08.927" v="115"/>
        <pc:sldMkLst>
          <pc:docMk/>
          <pc:sldMk cId="3794142882" sldId="277"/>
        </pc:sldMkLst>
      </pc:sldChg>
      <pc:sldMasterChg chg="add addSldLayout">
        <pc:chgData name="Brett Sandercock" userId="d8983c84-6ea7-4a0d-a67b-e1d6db7a397a" providerId="ADAL" clId="{DBDB8A6A-160B-4DE8-A106-232F74ED1916}" dt="2020-01-15T07:14:09.379" v="0" actId="27028"/>
        <pc:sldMasterMkLst>
          <pc:docMk/>
          <pc:sldMasterMk cId="0" sldId="2147483648"/>
        </pc:sldMasterMkLst>
        <pc:sldLayoutChg chg="add">
          <pc:chgData name="Brett Sandercock" userId="d8983c84-6ea7-4a0d-a67b-e1d6db7a397a" providerId="ADAL" clId="{DBDB8A6A-160B-4DE8-A106-232F74ED1916}" dt="2020-01-15T07:14:09.379" v="0" actId="27028"/>
          <pc:sldLayoutMkLst>
            <pc:docMk/>
            <pc:sldMasterMk cId="0" sldId="2147483648"/>
            <pc:sldLayoutMk cId="1050490704" sldId="2147484133"/>
          </pc:sldLayoutMkLst>
        </pc:sldLayoutChg>
      </pc:sldMasterChg>
      <pc:sldMasterChg chg="add addSldLayout">
        <pc:chgData name="Brett Sandercock" userId="d8983c84-6ea7-4a0d-a67b-e1d6db7a397a" providerId="ADAL" clId="{DBDB8A6A-160B-4DE8-A106-232F74ED1916}" dt="2020-01-15T07:14:29.843" v="8" actId="27028"/>
        <pc:sldMasterMkLst>
          <pc:docMk/>
          <pc:sldMasterMk cId="2373131164" sldId="2147484139"/>
        </pc:sldMasterMkLst>
        <pc:sldLayoutChg chg="add">
          <pc:chgData name="Brett Sandercock" userId="d8983c84-6ea7-4a0d-a67b-e1d6db7a397a" providerId="ADAL" clId="{DBDB8A6A-160B-4DE8-A106-232F74ED1916}" dt="2020-01-15T07:14:29.843" v="8" actId="27028"/>
          <pc:sldLayoutMkLst>
            <pc:docMk/>
            <pc:sldMasterMk cId="2373131164" sldId="2147484139"/>
            <pc:sldLayoutMk cId="687540833" sldId="2147484140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8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3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2DFB9-9E99-438D-8326-88491656D9A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049070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BA94C-205D-4C3C-A49F-D889104BA11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5964A-DB93-49BE-A4DA-924DE0AA0E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54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4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2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1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2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5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C783106C-43DF-4873-9BA8-820A687EB2F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BA94C-205D-4C3C-A49F-D889104BA117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5964A-DB93-49BE-A4DA-924DE0AA0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233" y="493486"/>
            <a:ext cx="700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Survival Analysis in Programs Mark and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2802" y="986976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Time-to-event or known-fate data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Reliability of a working part in an engine 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Patient in a clinical trial 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Nematode or mosquito in a jar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Germination and survival of a plant seedling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Fate of eggs or young in a bird nest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Time until desertion of dependent young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Fate of a radio-marked bird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2802" y="3866216"/>
            <a:ext cx="8040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Statistical models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Kaplan-Meier models: patterns of mortality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Cox Proportional Hazards: factors affecting mortality 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Hazard functions: instantaneous probability of mortality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319" y="5455525"/>
            <a:ext cx="8040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An empirical example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Winder et al. 2014. Wind power and prairie-chickens</a:t>
            </a:r>
          </a:p>
        </p:txBody>
      </p:sp>
    </p:spTree>
    <p:extLst>
      <p:ext uri="{BB962C8B-B14F-4D97-AF65-F5344CB8AC3E}">
        <p14:creationId xmlns:p14="http://schemas.microsoft.com/office/powerpoint/2010/main" val="278743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b="4551"/>
          <a:stretch/>
        </p:blipFill>
        <p:spPr bwMode="auto">
          <a:xfrm>
            <a:off x="3505200" y="3369522"/>
            <a:ext cx="3124200" cy="314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9147" b="3491"/>
          <a:stretch/>
        </p:blipFill>
        <p:spPr>
          <a:xfrm>
            <a:off x="662828" y="3369522"/>
            <a:ext cx="2842372" cy="3211160"/>
          </a:xfrm>
          <a:prstGeom prst="rect">
            <a:avLst/>
          </a:prstGeom>
        </p:spPr>
      </p:pic>
      <p:pic>
        <p:nvPicPr>
          <p:cNvPr id="3072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95" y="1066801"/>
            <a:ext cx="362783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3"/>
          <p:cNvSpPr>
            <a:spLocks noChangeArrowheads="1"/>
          </p:cNvSpPr>
          <p:nvPr/>
        </p:nvSpPr>
        <p:spPr bwMode="auto">
          <a:xfrm>
            <a:off x="1278620" y="395288"/>
            <a:ext cx="65582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Survival and Vulnerability to Predators</a:t>
            </a:r>
          </a:p>
        </p:txBody>
      </p:sp>
      <p:pic>
        <p:nvPicPr>
          <p:cNvPr id="4" name="Picture 9" descr="Harrier_chick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7" y="1066800"/>
            <a:ext cx="367306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1200" y="37338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dirty="0"/>
              <a:t> = 74 females </a:t>
            </a:r>
          </a:p>
          <a:p>
            <a:r>
              <a:rPr lang="en-US" sz="1400" dirty="0"/>
              <a:t>81 bird-years</a:t>
            </a:r>
          </a:p>
          <a:p>
            <a:r>
              <a:rPr lang="en-US" sz="1400" dirty="0"/>
              <a:t>41 mortalities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601" y="3733800"/>
            <a:ext cx="175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dirty="0"/>
              <a:t> = 177 females </a:t>
            </a:r>
          </a:p>
          <a:p>
            <a:r>
              <a:rPr lang="en-US" sz="1400" dirty="0"/>
              <a:t>206 bird-years</a:t>
            </a:r>
          </a:p>
          <a:p>
            <a:r>
              <a:rPr lang="en-US" sz="1400" dirty="0"/>
              <a:t>63 mortalities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7400" y="36576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 Kaplan-Meier, Cox proportional hazards, hazard functions in R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668467" y="487034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Cumulative survival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6481" y="6412468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Week from 1-7 March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65036" y="5862935"/>
            <a:ext cx="60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0" y="5867400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7572" y="5468623"/>
            <a:ext cx="2492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Winder et al. 2014</a:t>
            </a:r>
          </a:p>
          <a:p>
            <a:r>
              <a:rPr lang="en-US" sz="2400" dirty="0"/>
              <a:t> </a:t>
            </a:r>
            <a:r>
              <a:rPr lang="en-US" sz="2400" i="1" dirty="0"/>
              <a:t>J. Appl. Ecol.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C517C-8CE0-4F8D-A517-67EE9879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3" y="541104"/>
            <a:ext cx="3316371" cy="60494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744404" y="1764897"/>
            <a:ext cx="262014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Cumulative survival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85964" y="4595575"/>
            <a:ext cx="162153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Hazard 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18255" y="513308"/>
            <a:ext cx="55257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Major Results</a:t>
            </a:r>
            <a:r>
              <a:rPr lang="en-US" sz="2400" dirty="0"/>
              <a:t> 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Survival </a:t>
            </a:r>
            <a:r>
              <a:rPr lang="en-US" sz="2400" i="1" dirty="0"/>
              <a:t>increased </a:t>
            </a:r>
            <a:r>
              <a:rPr lang="en-US" sz="2400" dirty="0"/>
              <a:t>after wind development from 0.274 to 0.543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Distance to turbine had no effect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Hazard rates ~5× </a:t>
            </a:r>
            <a:r>
              <a:rPr lang="en-US" sz="2400" i="1" dirty="0"/>
              <a:t>higher</a:t>
            </a:r>
            <a:r>
              <a:rPr lang="en-US" sz="2400" dirty="0"/>
              <a:t> in </a:t>
            </a:r>
            <a:r>
              <a:rPr lang="en-US" sz="2400" i="1" dirty="0" err="1">
                <a:solidFill>
                  <a:srgbClr val="663300"/>
                </a:solidFill>
              </a:rPr>
              <a:t>lekking</a:t>
            </a:r>
            <a:r>
              <a:rPr lang="en-US" sz="2400" dirty="0"/>
              <a:t> (weeks 1-10) during preconstruction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Hazard rates high during </a:t>
            </a:r>
            <a:r>
              <a:rPr lang="en-US" sz="2400" i="1" dirty="0">
                <a:solidFill>
                  <a:srgbClr val="336600"/>
                </a:solidFill>
              </a:rPr>
              <a:t>nesting</a:t>
            </a:r>
            <a:r>
              <a:rPr lang="en-US" sz="2400" dirty="0"/>
              <a:t> (weeks 11-26) in both periods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Little evidence of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winter</a:t>
            </a:r>
            <a:r>
              <a:rPr lang="en-US" sz="2400" dirty="0"/>
              <a:t> mortality (weeks 27-52)</a:t>
            </a:r>
          </a:p>
          <a:p>
            <a:pPr marL="457200">
              <a:buClr>
                <a:srgbClr val="FF0000"/>
              </a:buClr>
            </a:pPr>
            <a:endParaRPr lang="en-US" sz="1400" dirty="0"/>
          </a:p>
          <a:p>
            <a:pPr marL="457200"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Conclusions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Turbines did not increase risk of collision mortality 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Presence of turbines might have disrupted predator activity?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6854" y="6296848"/>
            <a:ext cx="23990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/>
              <a:t>Week from 1-7 March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82352-9168-4E92-B91A-E6B76A3BE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8" y="766916"/>
            <a:ext cx="4344700" cy="579611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B64C83-151B-4355-B097-15FCFD972ED3}"/>
              </a:ext>
            </a:extLst>
          </p:cNvPr>
          <p:cNvGraphicFramePr>
            <a:graphicFrameLocks noGrp="1"/>
          </p:cNvGraphicFramePr>
          <p:nvPr/>
        </p:nvGraphicFramePr>
        <p:xfrm>
          <a:off x="4670314" y="1539540"/>
          <a:ext cx="4257729" cy="4425815"/>
        </p:xfrm>
        <a:graphic>
          <a:graphicData uri="http://schemas.openxmlformats.org/drawingml/2006/table">
            <a:tbl>
              <a:tblPr firstRow="1" firstCol="1" bandRow="1"/>
              <a:tblGrid>
                <a:gridCol w="763034">
                  <a:extLst>
                    <a:ext uri="{9D8B030D-6E8A-4147-A177-3AD203B41FA5}">
                      <a16:colId xmlns:a16="http://schemas.microsoft.com/office/drawing/2014/main" val="3337395601"/>
                    </a:ext>
                  </a:extLst>
                </a:gridCol>
                <a:gridCol w="1210647">
                  <a:extLst>
                    <a:ext uri="{9D8B030D-6E8A-4147-A177-3AD203B41FA5}">
                      <a16:colId xmlns:a16="http://schemas.microsoft.com/office/drawing/2014/main" val="474625681"/>
                    </a:ext>
                  </a:extLst>
                </a:gridCol>
                <a:gridCol w="597222">
                  <a:extLst>
                    <a:ext uri="{9D8B030D-6E8A-4147-A177-3AD203B41FA5}">
                      <a16:colId xmlns:a16="http://schemas.microsoft.com/office/drawing/2014/main" val="2975462181"/>
                    </a:ext>
                  </a:extLst>
                </a:gridCol>
                <a:gridCol w="500164">
                  <a:extLst>
                    <a:ext uri="{9D8B030D-6E8A-4147-A177-3AD203B41FA5}">
                      <a16:colId xmlns:a16="http://schemas.microsoft.com/office/drawing/2014/main" val="1455006746"/>
                    </a:ext>
                  </a:extLst>
                </a:gridCol>
                <a:gridCol w="500164">
                  <a:extLst>
                    <a:ext uri="{9D8B030D-6E8A-4147-A177-3AD203B41FA5}">
                      <a16:colId xmlns:a16="http://schemas.microsoft.com/office/drawing/2014/main" val="2476701259"/>
                    </a:ext>
                  </a:extLst>
                </a:gridCol>
                <a:gridCol w="686498">
                  <a:extLst>
                    <a:ext uri="{9D8B030D-6E8A-4147-A177-3AD203B41FA5}">
                      <a16:colId xmlns:a16="http://schemas.microsoft.com/office/drawing/2014/main" val="4008650128"/>
                    </a:ext>
                  </a:extLst>
                </a:gridCol>
              </a:tblGrid>
              <a:tr h="428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Site: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Longitude</a:t>
                      </a: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Habitat</a:t>
                      </a: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Rain (cm)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fem.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Bird-years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dead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887640"/>
                  </a:ext>
                </a:extLst>
              </a:tr>
              <a:tr h="480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L-NM: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103.3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Sand shinnery oak prairie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38.0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504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882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218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5765264"/>
                  </a:ext>
                </a:extLst>
              </a:tr>
              <a:tr h="4940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L-KS: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100.9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Sand sagebrush prairie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50.2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196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9872914"/>
                  </a:ext>
                </a:extLst>
              </a:tr>
              <a:tr h="5161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L-OK: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99.9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nb-NO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Mixed grass prairie 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58.1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474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793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254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0042248"/>
                  </a:ext>
                </a:extLst>
              </a:tr>
              <a:tr h="4498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G-KS4: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97.7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Mixed grass prairie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73.6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220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270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06141"/>
                  </a:ext>
                </a:extLst>
              </a:tr>
              <a:tr h="4586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G-KS2: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96.3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Tallgrass prairie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80.8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140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179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832715"/>
                  </a:ext>
                </a:extLst>
              </a:tr>
              <a:tr h="55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G-KS3: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96.5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Tallgrass prairie</a:t>
                      </a: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90.8</a:t>
                      </a: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125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93249"/>
                  </a:ext>
                </a:extLst>
              </a:tr>
              <a:tr h="478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G-KS1: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96.6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Tallgrass prairie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115.5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nb-NO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9303203"/>
                  </a:ext>
                </a:extLst>
              </a:tr>
              <a:tr h="5618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b="1" dirty="0"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G-OK:</a:t>
                      </a:r>
                      <a:endParaRPr lang="nb-NO" sz="1200" b="1" dirty="0"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96.4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Tallgrass prairie 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129.2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304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nb-NO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522" marR="595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1779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9E27B2-3495-49FA-8674-CAB65093B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028" y="1077875"/>
            <a:ext cx="3849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Eight</a:t>
            </a:r>
            <a:r>
              <a:rPr lang="nb-NO" altLang="nb-NO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altLang="nb-NO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populations</a:t>
            </a:r>
            <a:r>
              <a:rPr lang="nb-NO" altLang="nb-NO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1997-2013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DC20A-9301-49AA-ADC2-8BECA35E894B}"/>
              </a:ext>
            </a:extLst>
          </p:cNvPr>
          <p:cNvSpPr txBox="1"/>
          <p:nvPr/>
        </p:nvSpPr>
        <p:spPr>
          <a:xfrm>
            <a:off x="346707" y="3367652"/>
            <a:ext cx="1400374" cy="56514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nb-NO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Lesser</a:t>
            </a:r>
          </a:p>
          <a:p>
            <a:r>
              <a:rPr lang="nb-NO" sz="16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Prairie-Chickens</a:t>
            </a:r>
            <a:endParaRPr lang="nb-NO" sz="1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A8015-9403-48A5-BF22-EA5C8CFC0A2D}"/>
              </a:ext>
            </a:extLst>
          </p:cNvPr>
          <p:cNvSpPr txBox="1"/>
          <p:nvPr/>
        </p:nvSpPr>
        <p:spPr>
          <a:xfrm>
            <a:off x="3269940" y="3360278"/>
            <a:ext cx="1400374" cy="56514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nb-NO" sz="16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Greater</a:t>
            </a:r>
            <a:endParaRPr lang="nb-NO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b-NO" sz="16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Prairie-Chickens</a:t>
            </a:r>
            <a:endParaRPr lang="nb-NO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79293-1DB5-4945-BE79-57FC2CF5A12A}"/>
              </a:ext>
            </a:extLst>
          </p:cNvPr>
          <p:cNvSpPr txBox="1"/>
          <p:nvPr/>
        </p:nvSpPr>
        <p:spPr>
          <a:xfrm>
            <a:off x="1734279" y="336784"/>
            <a:ext cx="6057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nb-NO" sz="32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32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nb-NO" sz="32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32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nb-NO" sz="32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32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prairie</a:t>
            </a:r>
            <a:r>
              <a:rPr lang="nb-NO" sz="32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32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chickens</a:t>
            </a:r>
            <a:endParaRPr lang="nb-NO" sz="32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E1EB3-908C-46BA-B8ED-8939FC884C7F}"/>
              </a:ext>
            </a:extLst>
          </p:cNvPr>
          <p:cNvSpPr txBox="1"/>
          <p:nvPr/>
        </p:nvSpPr>
        <p:spPr>
          <a:xfrm>
            <a:off x="5608235" y="6058609"/>
            <a:ext cx="328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Sandercock et al., </a:t>
            </a:r>
            <a:r>
              <a:rPr lang="nb-NO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unpubl</a:t>
            </a:r>
            <a:r>
              <a:rPr lang="nb-NO" sz="2000" i="1" dirty="0">
                <a:latin typeface="Calibri" panose="020F0502020204030204" pitchFamily="34" charset="0"/>
                <a:cs typeface="Calibri" panose="020F0502020204030204" pitchFamily="34" charset="0"/>
              </a:rPr>
              <a:t>. ms.</a:t>
            </a:r>
          </a:p>
        </p:txBody>
      </p:sp>
    </p:spTree>
    <p:extLst>
      <p:ext uri="{BB962C8B-B14F-4D97-AF65-F5344CB8AC3E}">
        <p14:creationId xmlns:p14="http://schemas.microsoft.com/office/powerpoint/2010/main" val="2556559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F4D75-CF1A-463D-A8CB-A2FF31AC70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62" y="732320"/>
            <a:ext cx="3405724" cy="586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39C2F-1427-4404-8149-4BD9467E8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79" y="322791"/>
            <a:ext cx="812703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3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nb-NO" altLang="nb-NO" sz="3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altLang="nb-NO" sz="3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nb-NO" altLang="nb-NO" sz="3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altLang="nb-NO" sz="3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nb-NO" altLang="nb-NO" sz="3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altLang="nb-NO" sz="3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females</a:t>
            </a:r>
            <a:r>
              <a:rPr lang="nb-NO" altLang="nb-NO" sz="3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nb-NO" altLang="nb-NO" sz="3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eight</a:t>
            </a:r>
            <a:r>
              <a:rPr lang="nb-NO" altLang="nb-NO" sz="3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altLang="nb-NO" sz="3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populations</a:t>
            </a:r>
            <a:endParaRPr lang="nb-NO" altLang="nb-NO" sz="30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46">
            <a:extLst>
              <a:ext uri="{FF2B5EF4-FFF2-40B4-BE49-F238E27FC236}">
                <a16:creationId xmlns:a16="http://schemas.microsoft.com/office/drawing/2014/main" id="{EE883D18-82FA-4B67-AB23-9488ADCD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045" y="1752600"/>
            <a:ext cx="14205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 = 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0.64</a:t>
            </a: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504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/882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0E607056-F125-43FF-BF2F-4FC455559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147" y="1752600"/>
            <a:ext cx="14845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= 0.57</a:t>
            </a: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474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/787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46">
            <a:extLst>
              <a:ext uri="{FF2B5EF4-FFF2-40B4-BE49-F238E27FC236}">
                <a16:creationId xmlns:a16="http://schemas.microsoft.com/office/drawing/2014/main" id="{D6B0AFD0-0A57-4C16-A1B0-351EB07EF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191161"/>
            <a:ext cx="1409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 = 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0.56</a:t>
            </a: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160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/196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974B9F3C-9F20-4DFA-AADE-C29F5A340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47" y="3181290"/>
            <a:ext cx="12779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= 0.60</a:t>
            </a: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53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/72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46">
            <a:extLst>
              <a:ext uri="{FF2B5EF4-FFF2-40B4-BE49-F238E27FC236}">
                <a16:creationId xmlns:a16="http://schemas.microsoft.com/office/drawing/2014/main" id="{0A1144FA-749B-4AA6-A4AE-B2E401E18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880" y="4552890"/>
            <a:ext cx="1409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0.52</a:t>
            </a:r>
            <a:endParaRPr lang="nb-NO" altLang="nb-NO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140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/179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F198E7E6-8C1E-445E-B802-38C398639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552890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0.51</a:t>
            </a:r>
            <a:endParaRPr lang="nb-NO" altLang="nb-NO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98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/125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46">
            <a:extLst>
              <a:ext uri="{FF2B5EF4-FFF2-40B4-BE49-F238E27FC236}">
                <a16:creationId xmlns:a16="http://schemas.microsoft.com/office/drawing/2014/main" id="{6C075C36-DDB9-46A7-9D40-90788FEB5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47" y="5981580"/>
            <a:ext cx="1409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 = 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0.58</a:t>
            </a: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203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/304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57AD2-BB6D-4C02-B787-5F2ABE169A05}"/>
              </a:ext>
            </a:extLst>
          </p:cNvPr>
          <p:cNvSpPr txBox="1"/>
          <p:nvPr/>
        </p:nvSpPr>
        <p:spPr>
          <a:xfrm>
            <a:off x="4507753" y="1037740"/>
            <a:ext cx="42885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Biological</a:t>
            </a:r>
            <a:r>
              <a:rPr lang="nb-NO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nb-NO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</a:t>
            </a:r>
            <a:r>
              <a:rPr lang="nb-NO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endParaRPr lang="nb-NO" sz="24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March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 1-7 to </a:t>
            </a: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Feb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 23-29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4.5 yrs per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(3 to 12 yrs)</a:t>
            </a:r>
            <a:endParaRPr lang="nb-NO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0000"/>
              </a:buClr>
            </a:pPr>
            <a:r>
              <a:rPr lang="nb-NO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</a:t>
            </a: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sizes</a:t>
            </a:r>
            <a:endParaRPr lang="nb-NO" sz="24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: 2,821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bird-years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for 1,857 </a:t>
            </a: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females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 828 </a:t>
            </a: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deaths</a:t>
            </a:r>
            <a:endParaRPr lang="nb-NO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edian: 233 </a:t>
            </a: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bird-years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 (72 to 882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) for 181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females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(53 to 504),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70 </a:t>
            </a: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mortalities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 (22 to 218)</a:t>
            </a:r>
          </a:p>
          <a:p>
            <a:pPr>
              <a:buClr>
                <a:srgbClr val="FF0000"/>
              </a:buClr>
            </a:pP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nb-NO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4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nb-NO" sz="24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rates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Lessers: 0.56 to 0.64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nb-NO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Greaters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: 0.50 to 0.60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93B02-BB69-4650-9763-AAC115F2923B}"/>
              </a:ext>
            </a:extLst>
          </p:cNvPr>
          <p:cNvSpPr/>
          <p:nvPr/>
        </p:nvSpPr>
        <p:spPr>
          <a:xfrm>
            <a:off x="1102029" y="5185792"/>
            <a:ext cx="290612" cy="1168027"/>
          </a:xfrm>
          <a:prstGeom prst="rect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0AD685-3476-471A-8B5D-EA686B4F772E}"/>
              </a:ext>
            </a:extLst>
          </p:cNvPr>
          <p:cNvSpPr/>
          <p:nvPr/>
        </p:nvSpPr>
        <p:spPr>
          <a:xfrm>
            <a:off x="1390727" y="5198164"/>
            <a:ext cx="356609" cy="116802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E6308C-6EB3-46EA-8648-D396F86872DE}"/>
              </a:ext>
            </a:extLst>
          </p:cNvPr>
          <p:cNvSpPr/>
          <p:nvPr/>
        </p:nvSpPr>
        <p:spPr>
          <a:xfrm>
            <a:off x="1756949" y="5180876"/>
            <a:ext cx="661068" cy="1168027"/>
          </a:xfrm>
          <a:prstGeom prst="rect">
            <a:avLst/>
          </a:prstGeom>
          <a:solidFill>
            <a:srgbClr val="A7DD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4E853-93DD-43B4-A864-41836F16E465}"/>
              </a:ext>
            </a:extLst>
          </p:cNvPr>
          <p:cNvSpPr txBox="1"/>
          <p:nvPr/>
        </p:nvSpPr>
        <p:spPr>
          <a:xfrm rot="16200000">
            <a:off x="-375246" y="3423246"/>
            <a:ext cx="221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FF0000"/>
              </a:buClr>
            </a:pP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Cumulative</a:t>
            </a:r>
            <a:r>
              <a:rPr lang="nb-NO" sz="2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endParaRPr lang="nb-NO" sz="20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2521-0265-4860-B896-C16F95F63C57}"/>
              </a:ext>
            </a:extLst>
          </p:cNvPr>
          <p:cNvSpPr txBox="1"/>
          <p:nvPr/>
        </p:nvSpPr>
        <p:spPr>
          <a:xfrm>
            <a:off x="1905000" y="6395077"/>
            <a:ext cx="15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FF0000"/>
              </a:buClr>
            </a:pP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r>
              <a:rPr lang="nb-NO" sz="2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nb-NO" sz="2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nb-NO" sz="20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4DC9AC05-21EB-486F-845B-8EA46B9A8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978453"/>
            <a:ext cx="1409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0.51</a:t>
            </a:r>
          </a:p>
          <a:p>
            <a:pPr eaLnBrk="1" hangingPunct="1"/>
            <a:r>
              <a:rPr lang="nb-NO" altLang="nb-NO" sz="10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 = 220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birds</a:t>
            </a:r>
            <a:r>
              <a:rPr lang="nb-NO" altLang="nb-NO" sz="1000" dirty="0">
                <a:latin typeface="Calibri" panose="020F0502020204030204" pitchFamily="34" charset="0"/>
                <a:cs typeface="Calibri" panose="020F0502020204030204" pitchFamily="34" charset="0"/>
              </a:rPr>
              <a:t>/270 </a:t>
            </a:r>
            <a:r>
              <a:rPr lang="nb-NO" altLang="nb-N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endParaRPr lang="nb-NO" alt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056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CD912-3719-4D78-B475-486362F6F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01" y="873672"/>
            <a:ext cx="3166044" cy="562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E4118-2432-4EB2-B0A3-667A5A985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48" y="713275"/>
            <a:ext cx="2949299" cy="559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1D6FD-147A-4B2D-A008-D8924BACA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7056" y="364312"/>
            <a:ext cx="60621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b-NO" altLang="nb-NO" sz="3200" dirty="0" err="1">
                <a:solidFill>
                  <a:srgbClr val="000099"/>
                </a:solidFill>
                <a:latin typeface="Calibri" panose="020F0502020204030204" pitchFamily="34" charset="0"/>
              </a:rPr>
              <a:t>Hazard</a:t>
            </a:r>
            <a:r>
              <a:rPr lang="nb-NO" altLang="nb-NO" sz="3200" dirty="0">
                <a:solidFill>
                  <a:srgbClr val="000099"/>
                </a:solidFill>
                <a:latin typeface="Calibri" panose="020F0502020204030204" pitchFamily="34" charset="0"/>
              </a:rPr>
              <a:t> rates vs. </a:t>
            </a:r>
            <a:r>
              <a:rPr lang="nb-NO" altLang="nb-NO" sz="3200" dirty="0" err="1">
                <a:solidFill>
                  <a:srgbClr val="000099"/>
                </a:solidFill>
                <a:latin typeface="Calibri" panose="020F0502020204030204" pitchFamily="34" charset="0"/>
              </a:rPr>
              <a:t>causes</a:t>
            </a:r>
            <a:r>
              <a:rPr lang="nb-NO" altLang="nb-NO" sz="3200" dirty="0">
                <a:solidFill>
                  <a:srgbClr val="000099"/>
                </a:solidFill>
                <a:latin typeface="Calibri" panose="020F0502020204030204" pitchFamily="34" charset="0"/>
              </a:rPr>
              <a:t> </a:t>
            </a:r>
            <a:r>
              <a:rPr lang="nb-NO" altLang="nb-NO" sz="3200" dirty="0" err="1">
                <a:solidFill>
                  <a:srgbClr val="000099"/>
                </a:solidFill>
                <a:latin typeface="Calibri" panose="020F0502020204030204" pitchFamily="34" charset="0"/>
              </a:rPr>
              <a:t>of</a:t>
            </a:r>
            <a:r>
              <a:rPr lang="nb-NO" altLang="nb-NO" sz="3200" dirty="0">
                <a:solidFill>
                  <a:srgbClr val="000099"/>
                </a:solidFill>
                <a:latin typeface="Calibri" panose="020F0502020204030204" pitchFamily="34" charset="0"/>
              </a:rPr>
              <a:t> </a:t>
            </a:r>
            <a:r>
              <a:rPr lang="nb-NO" altLang="nb-NO" sz="3200" dirty="0" err="1">
                <a:solidFill>
                  <a:srgbClr val="000099"/>
                </a:solidFill>
                <a:latin typeface="Calibri" panose="020F0502020204030204" pitchFamily="34" charset="0"/>
              </a:rPr>
              <a:t>mortality</a:t>
            </a:r>
            <a:endParaRPr lang="nb-NO" altLang="nb-NO" sz="3200" dirty="0">
              <a:solidFill>
                <a:srgbClr val="00009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7EE38-AEC7-46CB-8A21-F45397C306BA}"/>
              </a:ext>
            </a:extLst>
          </p:cNvPr>
          <p:cNvSpPr txBox="1"/>
          <p:nvPr/>
        </p:nvSpPr>
        <p:spPr>
          <a:xfrm>
            <a:off x="3032240" y="1076567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 err="1">
                <a:highlight>
                  <a:srgbClr val="FFFF00"/>
                </a:highlight>
              </a:rPr>
              <a:t>Collision</a:t>
            </a:r>
            <a:endParaRPr lang="nb-NO" sz="14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BE744-783B-4923-95C5-EDE72C1A06E9}"/>
              </a:ext>
            </a:extLst>
          </p:cNvPr>
          <p:cNvSpPr txBox="1"/>
          <p:nvPr/>
        </p:nvSpPr>
        <p:spPr>
          <a:xfrm>
            <a:off x="3049446" y="245271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rgbClr val="000099"/>
                </a:solidFill>
              </a:rPr>
              <a:t>Mammal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1F2BE-CC9E-47ED-B6F0-1C535C6FB23A}"/>
              </a:ext>
            </a:extLst>
          </p:cNvPr>
          <p:cNvSpPr txBox="1"/>
          <p:nvPr/>
        </p:nvSpPr>
        <p:spPr>
          <a:xfrm>
            <a:off x="3019310" y="378481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rgbClr val="000099"/>
                </a:solidFill>
              </a:rPr>
              <a:t>Mammal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56B49-2569-4D34-9134-F491D7B1D2CC}"/>
              </a:ext>
            </a:extLst>
          </p:cNvPr>
          <p:cNvSpPr txBox="1"/>
          <p:nvPr/>
        </p:nvSpPr>
        <p:spPr>
          <a:xfrm>
            <a:off x="1440637" y="513785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rgbClr val="000099"/>
                </a:solidFill>
              </a:rPr>
              <a:t>Mammal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68073-E2C3-40B5-9B7C-A9914F6E407F}"/>
              </a:ext>
            </a:extLst>
          </p:cNvPr>
          <p:cNvSpPr txBox="1"/>
          <p:nvPr/>
        </p:nvSpPr>
        <p:spPr>
          <a:xfrm>
            <a:off x="2989653" y="516096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rgbClr val="000099"/>
                </a:solidFill>
              </a:rPr>
              <a:t>(No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D171F-F0DE-417C-9C93-E27900293D71}"/>
              </a:ext>
            </a:extLst>
          </p:cNvPr>
          <p:cNvSpPr txBox="1"/>
          <p:nvPr/>
        </p:nvSpPr>
        <p:spPr>
          <a:xfrm>
            <a:off x="1447800" y="245131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rgbClr val="000099"/>
                </a:solidFill>
              </a:rPr>
              <a:t>Mammal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7B7D5-A921-40FF-A8C3-96DCD6E5EA4D}"/>
              </a:ext>
            </a:extLst>
          </p:cNvPr>
          <p:cNvSpPr txBox="1"/>
          <p:nvPr/>
        </p:nvSpPr>
        <p:spPr>
          <a:xfrm>
            <a:off x="1456809" y="106005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 err="1">
                <a:solidFill>
                  <a:srgbClr val="008000"/>
                </a:solidFill>
              </a:rPr>
              <a:t>Raptor</a:t>
            </a:r>
            <a:endParaRPr lang="nb-NO" sz="1400" dirty="0">
              <a:solidFill>
                <a:srgbClr val="00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085E7-9D12-4790-A35D-1411F84177C3}"/>
              </a:ext>
            </a:extLst>
          </p:cNvPr>
          <p:cNvSpPr txBox="1"/>
          <p:nvPr/>
        </p:nvSpPr>
        <p:spPr>
          <a:xfrm>
            <a:off x="1488128" y="378481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 err="1">
                <a:solidFill>
                  <a:srgbClr val="008000"/>
                </a:solidFill>
              </a:rPr>
              <a:t>Raptor</a:t>
            </a:r>
            <a:endParaRPr lang="nb-NO" sz="1400" dirty="0">
              <a:solidFill>
                <a:srgbClr val="008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09999A-E95E-4C1E-A687-13CEA3B44864}"/>
              </a:ext>
            </a:extLst>
          </p:cNvPr>
          <p:cNvSpPr/>
          <p:nvPr/>
        </p:nvSpPr>
        <p:spPr>
          <a:xfrm>
            <a:off x="1447613" y="5132596"/>
            <a:ext cx="290612" cy="1140909"/>
          </a:xfrm>
          <a:prstGeom prst="rect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5EBE0-165B-48C6-A1D8-BDD2A8E9B42B}"/>
              </a:ext>
            </a:extLst>
          </p:cNvPr>
          <p:cNvSpPr/>
          <p:nvPr/>
        </p:nvSpPr>
        <p:spPr>
          <a:xfrm>
            <a:off x="1738225" y="5136909"/>
            <a:ext cx="366222" cy="114582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377C80-ED32-41DE-BE82-D6CFF5218C5A}"/>
              </a:ext>
            </a:extLst>
          </p:cNvPr>
          <p:cNvSpPr/>
          <p:nvPr/>
        </p:nvSpPr>
        <p:spPr>
          <a:xfrm>
            <a:off x="2104447" y="5136908"/>
            <a:ext cx="638753" cy="1145824"/>
          </a:xfrm>
          <a:prstGeom prst="rect">
            <a:avLst/>
          </a:prstGeom>
          <a:solidFill>
            <a:srgbClr val="A7DD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2C0A5-0B3F-4DB6-9CD1-2D0FB1E7B74D}"/>
              </a:ext>
            </a:extLst>
          </p:cNvPr>
          <p:cNvSpPr txBox="1"/>
          <p:nvPr/>
        </p:nvSpPr>
        <p:spPr>
          <a:xfrm rot="16200000">
            <a:off x="230962" y="3423246"/>
            <a:ext cx="1485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FF0000"/>
              </a:buClr>
            </a:pP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Hazard</a:t>
            </a:r>
            <a:r>
              <a:rPr lang="nb-NO" sz="2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8A0A9B-5767-4DCA-A303-D0B2B318B46C}"/>
              </a:ext>
            </a:extLst>
          </p:cNvPr>
          <p:cNvSpPr txBox="1"/>
          <p:nvPr/>
        </p:nvSpPr>
        <p:spPr>
          <a:xfrm>
            <a:off x="2162749" y="6306308"/>
            <a:ext cx="15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FF0000"/>
              </a:buClr>
            </a:pP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r>
              <a:rPr lang="nb-NO" sz="2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nb-NO" sz="2000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nb-NO" sz="2000" dirty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7114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ocations where Whimbrels were originally captured and fitted with satellite transmitters (squares) and locations of subsequent confirmed and probable mortality events, based on the last signals received from transmitters. Half-shaded circles denote events that occurred during fall migration and winter; filled triangles denote events that occurred during spring migration and the breeding period.">
            <a:extLst>
              <a:ext uri="{FF2B5EF4-FFF2-40B4-BE49-F238E27FC236}">
                <a16:creationId xmlns:a16="http://schemas.microsoft.com/office/drawing/2014/main" id="{F5AAEAD2-8C9A-495F-98B4-6816A64B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3" y="2295146"/>
            <a:ext cx="2420607" cy="17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himbrel satellite transmitter">
            <a:extLst>
              <a:ext uri="{FF2B5EF4-FFF2-40B4-BE49-F238E27FC236}">
                <a16:creationId xmlns:a16="http://schemas.microsoft.com/office/drawing/2014/main" id="{2E1F39B9-C88B-4B94-B2A2-71D895B1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3" y="956550"/>
            <a:ext cx="2420607" cy="127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3FFA7-A514-437F-AFFD-4C57C8A57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1" y="732503"/>
            <a:ext cx="2952463" cy="5490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D762E-FE1A-420C-B30E-A89F2DFC3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75" y="762000"/>
            <a:ext cx="2935147" cy="5477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46288-3CB9-4122-9E96-41C3148BAC24}"/>
              </a:ext>
            </a:extLst>
          </p:cNvPr>
          <p:cNvSpPr txBox="1"/>
          <p:nvPr/>
        </p:nvSpPr>
        <p:spPr>
          <a:xfrm>
            <a:off x="228600" y="6125497"/>
            <a:ext cx="4969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>
                <a:latin typeface="+mn-lt"/>
              </a:rPr>
              <a:t>Watts et al. 2019 </a:t>
            </a:r>
            <a:r>
              <a:rPr lang="nb-NO" sz="2000" i="1" dirty="0">
                <a:latin typeface="+mn-lt"/>
              </a:rPr>
              <a:t>Condor</a:t>
            </a:r>
            <a:r>
              <a:rPr lang="nb-NO" sz="2000" dirty="0">
                <a:latin typeface="+mn-lt"/>
              </a:rPr>
              <a:t> 121:1-13</a:t>
            </a:r>
          </a:p>
          <a:p>
            <a:r>
              <a:rPr lang="nb-NO" sz="2000" dirty="0">
                <a:latin typeface="+mn-lt"/>
              </a:rPr>
              <a:t>Senner et al. 2019 </a:t>
            </a:r>
            <a:r>
              <a:rPr lang="nb-NO" sz="2000" i="1" dirty="0">
                <a:latin typeface="+mn-lt"/>
              </a:rPr>
              <a:t>Frontiers </a:t>
            </a:r>
            <a:r>
              <a:rPr lang="nb-NO" sz="2000" i="1" dirty="0" err="1">
                <a:latin typeface="+mn-lt"/>
              </a:rPr>
              <a:t>Ecol</a:t>
            </a:r>
            <a:r>
              <a:rPr lang="nb-NO" sz="2000" i="1" dirty="0">
                <a:latin typeface="+mn-lt"/>
              </a:rPr>
              <a:t>. </a:t>
            </a:r>
            <a:r>
              <a:rPr lang="nb-NO" sz="2000" i="1" dirty="0" err="1">
                <a:latin typeface="+mn-lt"/>
              </a:rPr>
              <a:t>Evol</a:t>
            </a:r>
            <a:r>
              <a:rPr lang="nb-NO" sz="2000" i="1" dirty="0">
                <a:latin typeface="+mn-lt"/>
              </a:rPr>
              <a:t>.</a:t>
            </a:r>
            <a:r>
              <a:rPr lang="nb-NO" sz="2000" dirty="0">
                <a:latin typeface="+mn-lt"/>
              </a:rPr>
              <a:t> 7:art96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E459AB3-56EF-4597-AE35-F9B8D4022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3" y="4064892"/>
            <a:ext cx="2423867" cy="2023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F60C50-86E4-432D-B753-21421436C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62" y="303999"/>
            <a:ext cx="78761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Continuous</a:t>
            </a:r>
            <a:r>
              <a:rPr kumimoji="0" lang="nb-NO" alt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-time </a:t>
            </a: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models</a:t>
            </a:r>
            <a:r>
              <a:rPr kumimoji="0" lang="nb-NO" alt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for </a:t>
            </a: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migratory</a:t>
            </a:r>
            <a:r>
              <a:rPr kumimoji="0" lang="nb-NO" alt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waders</a:t>
            </a:r>
            <a:endParaRPr kumimoji="0" lang="nb-NO" altLang="nb-NO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D61B5-CED8-45D7-B44E-062B801A18BB}"/>
              </a:ext>
            </a:extLst>
          </p:cNvPr>
          <p:cNvSpPr/>
          <p:nvPr/>
        </p:nvSpPr>
        <p:spPr>
          <a:xfrm>
            <a:off x="4199723" y="1079670"/>
            <a:ext cx="332685" cy="216419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9C9F4B-6C2B-405A-8F42-5F557A1FBB20}"/>
              </a:ext>
            </a:extLst>
          </p:cNvPr>
          <p:cNvSpPr/>
          <p:nvPr/>
        </p:nvSpPr>
        <p:spPr>
          <a:xfrm>
            <a:off x="4791107" y="1079671"/>
            <a:ext cx="304800" cy="216419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04E0C-8D5D-4D99-937D-4B4823EFC6BD}"/>
              </a:ext>
            </a:extLst>
          </p:cNvPr>
          <p:cNvSpPr/>
          <p:nvPr/>
        </p:nvSpPr>
        <p:spPr>
          <a:xfrm>
            <a:off x="6781800" y="1118170"/>
            <a:ext cx="152400" cy="2158430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5CFFC8-04FA-4A68-BA7B-F30DCE5155C9}"/>
              </a:ext>
            </a:extLst>
          </p:cNvPr>
          <p:cNvSpPr/>
          <p:nvPr/>
        </p:nvSpPr>
        <p:spPr>
          <a:xfrm>
            <a:off x="4209248" y="3614135"/>
            <a:ext cx="332685" cy="216419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7C4BF-2938-4B07-B139-9D3FA75D512D}"/>
              </a:ext>
            </a:extLst>
          </p:cNvPr>
          <p:cNvSpPr/>
          <p:nvPr/>
        </p:nvSpPr>
        <p:spPr>
          <a:xfrm>
            <a:off x="4800632" y="3614136"/>
            <a:ext cx="304800" cy="216419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B5D1A-E2DE-41A9-B86F-DDB46BEB4CE8}"/>
              </a:ext>
            </a:extLst>
          </p:cNvPr>
          <p:cNvSpPr/>
          <p:nvPr/>
        </p:nvSpPr>
        <p:spPr>
          <a:xfrm>
            <a:off x="7495536" y="1099407"/>
            <a:ext cx="152400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3D5C5-9954-4284-958C-CBD10E19902F}"/>
              </a:ext>
            </a:extLst>
          </p:cNvPr>
          <p:cNvSpPr/>
          <p:nvPr/>
        </p:nvSpPr>
        <p:spPr>
          <a:xfrm>
            <a:off x="8730105" y="1118170"/>
            <a:ext cx="45719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4D2184-EF6A-42BA-B4CE-AA1C9879455C}"/>
              </a:ext>
            </a:extLst>
          </p:cNvPr>
          <p:cNvSpPr/>
          <p:nvPr/>
        </p:nvSpPr>
        <p:spPr>
          <a:xfrm>
            <a:off x="6356580" y="1099407"/>
            <a:ext cx="123569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364B19-CBFC-4A9C-8610-5FA84E7CF0F4}"/>
              </a:ext>
            </a:extLst>
          </p:cNvPr>
          <p:cNvSpPr/>
          <p:nvPr/>
        </p:nvSpPr>
        <p:spPr>
          <a:xfrm>
            <a:off x="6781800" y="3671801"/>
            <a:ext cx="152400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B3FBE6-EF74-473D-960C-172BB6C77CA0}"/>
              </a:ext>
            </a:extLst>
          </p:cNvPr>
          <p:cNvSpPr/>
          <p:nvPr/>
        </p:nvSpPr>
        <p:spPr>
          <a:xfrm>
            <a:off x="7495536" y="3657829"/>
            <a:ext cx="152400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645EEC-54EC-4AE8-986B-54A311FE988D}"/>
              </a:ext>
            </a:extLst>
          </p:cNvPr>
          <p:cNvSpPr/>
          <p:nvPr/>
        </p:nvSpPr>
        <p:spPr>
          <a:xfrm>
            <a:off x="8730105" y="3657829"/>
            <a:ext cx="45719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8D577A-3531-40D5-8A29-60AA320931CC}"/>
              </a:ext>
            </a:extLst>
          </p:cNvPr>
          <p:cNvSpPr/>
          <p:nvPr/>
        </p:nvSpPr>
        <p:spPr>
          <a:xfrm>
            <a:off x="6356580" y="3663405"/>
            <a:ext cx="123569" cy="21444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CB8999-820C-4915-93F1-610A439826FD}"/>
              </a:ext>
            </a:extLst>
          </p:cNvPr>
          <p:cNvSpPr/>
          <p:nvPr/>
        </p:nvSpPr>
        <p:spPr>
          <a:xfrm>
            <a:off x="943897" y="2360163"/>
            <a:ext cx="427703" cy="220805"/>
          </a:xfrm>
          <a:custGeom>
            <a:avLst/>
            <a:gdLst>
              <a:gd name="connsiteX0" fmla="*/ 0 w 427703"/>
              <a:gd name="connsiteY0" fmla="*/ 1419 h 207897"/>
              <a:gd name="connsiteX1" fmla="*/ 125361 w 427703"/>
              <a:gd name="connsiteY1" fmla="*/ 1419 h 207897"/>
              <a:gd name="connsiteX2" fmla="*/ 294968 w 427703"/>
              <a:gd name="connsiteY2" fmla="*/ 16168 h 207897"/>
              <a:gd name="connsiteX3" fmla="*/ 368709 w 427703"/>
              <a:gd name="connsiteY3" fmla="*/ 60413 h 207897"/>
              <a:gd name="connsiteX4" fmla="*/ 427703 w 427703"/>
              <a:gd name="connsiteY4" fmla="*/ 207897 h 207897"/>
              <a:gd name="connsiteX0" fmla="*/ 0 w 427703"/>
              <a:gd name="connsiteY0" fmla="*/ 794 h 207272"/>
              <a:gd name="connsiteX1" fmla="*/ 125361 w 427703"/>
              <a:gd name="connsiteY1" fmla="*/ 794 h 207272"/>
              <a:gd name="connsiteX2" fmla="*/ 252106 w 427703"/>
              <a:gd name="connsiteY2" fmla="*/ 6018 h 207272"/>
              <a:gd name="connsiteX3" fmla="*/ 368709 w 427703"/>
              <a:gd name="connsiteY3" fmla="*/ 59788 h 207272"/>
              <a:gd name="connsiteX4" fmla="*/ 427703 w 427703"/>
              <a:gd name="connsiteY4" fmla="*/ 207272 h 207272"/>
              <a:gd name="connsiteX0" fmla="*/ 0 w 427703"/>
              <a:gd name="connsiteY0" fmla="*/ 14327 h 220805"/>
              <a:gd name="connsiteX1" fmla="*/ 134886 w 427703"/>
              <a:gd name="connsiteY1" fmla="*/ 39 h 220805"/>
              <a:gd name="connsiteX2" fmla="*/ 252106 w 427703"/>
              <a:gd name="connsiteY2" fmla="*/ 19551 h 220805"/>
              <a:gd name="connsiteX3" fmla="*/ 368709 w 427703"/>
              <a:gd name="connsiteY3" fmla="*/ 73321 h 220805"/>
              <a:gd name="connsiteX4" fmla="*/ 427703 w 427703"/>
              <a:gd name="connsiteY4" fmla="*/ 220805 h 220805"/>
              <a:gd name="connsiteX0" fmla="*/ 0 w 427703"/>
              <a:gd name="connsiteY0" fmla="*/ 14327 h 220805"/>
              <a:gd name="connsiteX1" fmla="*/ 134886 w 427703"/>
              <a:gd name="connsiteY1" fmla="*/ 39 h 220805"/>
              <a:gd name="connsiteX2" fmla="*/ 252106 w 427703"/>
              <a:gd name="connsiteY2" fmla="*/ 19551 h 220805"/>
              <a:gd name="connsiteX3" fmla="*/ 368709 w 427703"/>
              <a:gd name="connsiteY3" fmla="*/ 82846 h 220805"/>
              <a:gd name="connsiteX4" fmla="*/ 427703 w 427703"/>
              <a:gd name="connsiteY4" fmla="*/ 220805 h 22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03" h="220805">
                <a:moveTo>
                  <a:pt x="0" y="14327"/>
                </a:moveTo>
                <a:cubicBezTo>
                  <a:pt x="38100" y="13098"/>
                  <a:pt x="92868" y="-832"/>
                  <a:pt x="134886" y="39"/>
                </a:cubicBezTo>
                <a:cubicBezTo>
                  <a:pt x="176904" y="910"/>
                  <a:pt x="213136" y="5750"/>
                  <a:pt x="252106" y="19551"/>
                </a:cubicBezTo>
                <a:cubicBezTo>
                  <a:pt x="291076" y="33352"/>
                  <a:pt x="339443" y="49304"/>
                  <a:pt x="368709" y="82846"/>
                </a:cubicBezTo>
                <a:cubicBezTo>
                  <a:pt x="397975" y="116388"/>
                  <a:pt x="422787" y="192537"/>
                  <a:pt x="427703" y="220805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CEAEFC-CAC2-4889-BF84-38DF29D8FA84}"/>
              </a:ext>
            </a:extLst>
          </p:cNvPr>
          <p:cNvSpPr/>
          <p:nvPr/>
        </p:nvSpPr>
        <p:spPr>
          <a:xfrm>
            <a:off x="1475012" y="2684422"/>
            <a:ext cx="394233" cy="229765"/>
          </a:xfrm>
          <a:custGeom>
            <a:avLst/>
            <a:gdLst>
              <a:gd name="connsiteX0" fmla="*/ 0 w 427703"/>
              <a:gd name="connsiteY0" fmla="*/ 1419 h 207897"/>
              <a:gd name="connsiteX1" fmla="*/ 125361 w 427703"/>
              <a:gd name="connsiteY1" fmla="*/ 1419 h 207897"/>
              <a:gd name="connsiteX2" fmla="*/ 294968 w 427703"/>
              <a:gd name="connsiteY2" fmla="*/ 16168 h 207897"/>
              <a:gd name="connsiteX3" fmla="*/ 368709 w 427703"/>
              <a:gd name="connsiteY3" fmla="*/ 60413 h 207897"/>
              <a:gd name="connsiteX4" fmla="*/ 427703 w 427703"/>
              <a:gd name="connsiteY4" fmla="*/ 207897 h 207897"/>
              <a:gd name="connsiteX0" fmla="*/ 0 w 427703"/>
              <a:gd name="connsiteY0" fmla="*/ 794 h 207272"/>
              <a:gd name="connsiteX1" fmla="*/ 125361 w 427703"/>
              <a:gd name="connsiteY1" fmla="*/ 794 h 207272"/>
              <a:gd name="connsiteX2" fmla="*/ 252106 w 427703"/>
              <a:gd name="connsiteY2" fmla="*/ 6018 h 207272"/>
              <a:gd name="connsiteX3" fmla="*/ 368709 w 427703"/>
              <a:gd name="connsiteY3" fmla="*/ 59788 h 207272"/>
              <a:gd name="connsiteX4" fmla="*/ 427703 w 427703"/>
              <a:gd name="connsiteY4" fmla="*/ 207272 h 207272"/>
              <a:gd name="connsiteX0" fmla="*/ 0 w 427703"/>
              <a:gd name="connsiteY0" fmla="*/ 14327 h 220805"/>
              <a:gd name="connsiteX1" fmla="*/ 134886 w 427703"/>
              <a:gd name="connsiteY1" fmla="*/ 39 h 220805"/>
              <a:gd name="connsiteX2" fmla="*/ 252106 w 427703"/>
              <a:gd name="connsiteY2" fmla="*/ 19551 h 220805"/>
              <a:gd name="connsiteX3" fmla="*/ 368709 w 427703"/>
              <a:gd name="connsiteY3" fmla="*/ 73321 h 220805"/>
              <a:gd name="connsiteX4" fmla="*/ 427703 w 427703"/>
              <a:gd name="connsiteY4" fmla="*/ 220805 h 220805"/>
              <a:gd name="connsiteX0" fmla="*/ 0 w 427703"/>
              <a:gd name="connsiteY0" fmla="*/ 14327 h 220805"/>
              <a:gd name="connsiteX1" fmla="*/ 134886 w 427703"/>
              <a:gd name="connsiteY1" fmla="*/ 39 h 220805"/>
              <a:gd name="connsiteX2" fmla="*/ 252106 w 427703"/>
              <a:gd name="connsiteY2" fmla="*/ 19551 h 220805"/>
              <a:gd name="connsiteX3" fmla="*/ 368709 w 427703"/>
              <a:gd name="connsiteY3" fmla="*/ 82846 h 220805"/>
              <a:gd name="connsiteX4" fmla="*/ 427703 w 427703"/>
              <a:gd name="connsiteY4" fmla="*/ 220805 h 22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03" h="220805">
                <a:moveTo>
                  <a:pt x="0" y="14327"/>
                </a:moveTo>
                <a:cubicBezTo>
                  <a:pt x="38100" y="13098"/>
                  <a:pt x="92868" y="-832"/>
                  <a:pt x="134886" y="39"/>
                </a:cubicBezTo>
                <a:cubicBezTo>
                  <a:pt x="176904" y="910"/>
                  <a:pt x="213136" y="5750"/>
                  <a:pt x="252106" y="19551"/>
                </a:cubicBezTo>
                <a:cubicBezTo>
                  <a:pt x="291076" y="33352"/>
                  <a:pt x="339443" y="49304"/>
                  <a:pt x="368709" y="82846"/>
                </a:cubicBezTo>
                <a:cubicBezTo>
                  <a:pt x="397975" y="116388"/>
                  <a:pt x="422787" y="192537"/>
                  <a:pt x="427703" y="220805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9ACFEB7-11E5-4172-A205-3C0BFA21EB0B}"/>
              </a:ext>
            </a:extLst>
          </p:cNvPr>
          <p:cNvSpPr/>
          <p:nvPr/>
        </p:nvSpPr>
        <p:spPr>
          <a:xfrm>
            <a:off x="1946328" y="3060142"/>
            <a:ext cx="348264" cy="817256"/>
          </a:xfrm>
          <a:custGeom>
            <a:avLst/>
            <a:gdLst>
              <a:gd name="connsiteX0" fmla="*/ 0 w 427703"/>
              <a:gd name="connsiteY0" fmla="*/ 1419 h 207897"/>
              <a:gd name="connsiteX1" fmla="*/ 125361 w 427703"/>
              <a:gd name="connsiteY1" fmla="*/ 1419 h 207897"/>
              <a:gd name="connsiteX2" fmla="*/ 294968 w 427703"/>
              <a:gd name="connsiteY2" fmla="*/ 16168 h 207897"/>
              <a:gd name="connsiteX3" fmla="*/ 368709 w 427703"/>
              <a:gd name="connsiteY3" fmla="*/ 60413 h 207897"/>
              <a:gd name="connsiteX4" fmla="*/ 427703 w 427703"/>
              <a:gd name="connsiteY4" fmla="*/ 207897 h 207897"/>
              <a:gd name="connsiteX0" fmla="*/ 0 w 427703"/>
              <a:gd name="connsiteY0" fmla="*/ 794 h 207272"/>
              <a:gd name="connsiteX1" fmla="*/ 125361 w 427703"/>
              <a:gd name="connsiteY1" fmla="*/ 794 h 207272"/>
              <a:gd name="connsiteX2" fmla="*/ 252106 w 427703"/>
              <a:gd name="connsiteY2" fmla="*/ 6018 h 207272"/>
              <a:gd name="connsiteX3" fmla="*/ 368709 w 427703"/>
              <a:gd name="connsiteY3" fmla="*/ 59788 h 207272"/>
              <a:gd name="connsiteX4" fmla="*/ 427703 w 427703"/>
              <a:gd name="connsiteY4" fmla="*/ 207272 h 207272"/>
              <a:gd name="connsiteX0" fmla="*/ 0 w 427703"/>
              <a:gd name="connsiteY0" fmla="*/ 14327 h 220805"/>
              <a:gd name="connsiteX1" fmla="*/ 134886 w 427703"/>
              <a:gd name="connsiteY1" fmla="*/ 39 h 220805"/>
              <a:gd name="connsiteX2" fmla="*/ 252106 w 427703"/>
              <a:gd name="connsiteY2" fmla="*/ 19551 h 220805"/>
              <a:gd name="connsiteX3" fmla="*/ 368709 w 427703"/>
              <a:gd name="connsiteY3" fmla="*/ 73321 h 220805"/>
              <a:gd name="connsiteX4" fmla="*/ 427703 w 427703"/>
              <a:gd name="connsiteY4" fmla="*/ 220805 h 220805"/>
              <a:gd name="connsiteX0" fmla="*/ 0 w 427703"/>
              <a:gd name="connsiteY0" fmla="*/ 14327 h 220805"/>
              <a:gd name="connsiteX1" fmla="*/ 134886 w 427703"/>
              <a:gd name="connsiteY1" fmla="*/ 39 h 220805"/>
              <a:gd name="connsiteX2" fmla="*/ 252106 w 427703"/>
              <a:gd name="connsiteY2" fmla="*/ 19551 h 220805"/>
              <a:gd name="connsiteX3" fmla="*/ 368709 w 427703"/>
              <a:gd name="connsiteY3" fmla="*/ 82846 h 220805"/>
              <a:gd name="connsiteX4" fmla="*/ 427703 w 427703"/>
              <a:gd name="connsiteY4" fmla="*/ 220805 h 220805"/>
              <a:gd name="connsiteX0" fmla="*/ 0 w 427703"/>
              <a:gd name="connsiteY0" fmla="*/ 15267 h 221745"/>
              <a:gd name="connsiteX1" fmla="*/ 134886 w 427703"/>
              <a:gd name="connsiteY1" fmla="*/ 979 h 221745"/>
              <a:gd name="connsiteX2" fmla="*/ 355386 w 427703"/>
              <a:gd name="connsiteY2" fmla="*/ 47511 h 221745"/>
              <a:gd name="connsiteX3" fmla="*/ 368709 w 427703"/>
              <a:gd name="connsiteY3" fmla="*/ 83786 h 221745"/>
              <a:gd name="connsiteX4" fmla="*/ 427703 w 427703"/>
              <a:gd name="connsiteY4" fmla="*/ 221745 h 221745"/>
              <a:gd name="connsiteX0" fmla="*/ 0 w 427703"/>
              <a:gd name="connsiteY0" fmla="*/ 162 h 206640"/>
              <a:gd name="connsiteX1" fmla="*/ 244619 w 427703"/>
              <a:gd name="connsiteY1" fmla="*/ 10320 h 206640"/>
              <a:gd name="connsiteX2" fmla="*/ 355386 w 427703"/>
              <a:gd name="connsiteY2" fmla="*/ 32406 h 206640"/>
              <a:gd name="connsiteX3" fmla="*/ 368709 w 427703"/>
              <a:gd name="connsiteY3" fmla="*/ 68681 h 206640"/>
              <a:gd name="connsiteX4" fmla="*/ 427703 w 427703"/>
              <a:gd name="connsiteY4" fmla="*/ 206640 h 206640"/>
              <a:gd name="connsiteX0" fmla="*/ 0 w 436854"/>
              <a:gd name="connsiteY0" fmla="*/ 162 h 206640"/>
              <a:gd name="connsiteX1" fmla="*/ 244619 w 436854"/>
              <a:gd name="connsiteY1" fmla="*/ 10320 h 206640"/>
              <a:gd name="connsiteX2" fmla="*/ 355386 w 436854"/>
              <a:gd name="connsiteY2" fmla="*/ 32406 h 206640"/>
              <a:gd name="connsiteX3" fmla="*/ 433259 w 436854"/>
              <a:gd name="connsiteY3" fmla="*/ 80261 h 206640"/>
              <a:gd name="connsiteX4" fmla="*/ 427703 w 436854"/>
              <a:gd name="connsiteY4" fmla="*/ 206640 h 206640"/>
              <a:gd name="connsiteX0" fmla="*/ 0 w 467270"/>
              <a:gd name="connsiteY0" fmla="*/ 162 h 206640"/>
              <a:gd name="connsiteX1" fmla="*/ 244619 w 467270"/>
              <a:gd name="connsiteY1" fmla="*/ 10320 h 206640"/>
              <a:gd name="connsiteX2" fmla="*/ 355386 w 467270"/>
              <a:gd name="connsiteY2" fmla="*/ 32406 h 206640"/>
              <a:gd name="connsiteX3" fmla="*/ 465534 w 467270"/>
              <a:gd name="connsiteY3" fmla="*/ 93128 h 206640"/>
              <a:gd name="connsiteX4" fmla="*/ 427703 w 467270"/>
              <a:gd name="connsiteY4" fmla="*/ 206640 h 206640"/>
              <a:gd name="connsiteX0" fmla="*/ 0 w 465574"/>
              <a:gd name="connsiteY0" fmla="*/ 162 h 220793"/>
              <a:gd name="connsiteX1" fmla="*/ 244619 w 465574"/>
              <a:gd name="connsiteY1" fmla="*/ 10320 h 220793"/>
              <a:gd name="connsiteX2" fmla="*/ 355386 w 465574"/>
              <a:gd name="connsiteY2" fmla="*/ 32406 h 220793"/>
              <a:gd name="connsiteX3" fmla="*/ 465534 w 465574"/>
              <a:gd name="connsiteY3" fmla="*/ 93128 h 220793"/>
              <a:gd name="connsiteX4" fmla="*/ 369609 w 465574"/>
              <a:gd name="connsiteY4" fmla="*/ 220793 h 220793"/>
              <a:gd name="connsiteX0" fmla="*/ 0 w 472027"/>
              <a:gd name="connsiteY0" fmla="*/ 162 h 220793"/>
              <a:gd name="connsiteX1" fmla="*/ 244619 w 472027"/>
              <a:gd name="connsiteY1" fmla="*/ 10320 h 220793"/>
              <a:gd name="connsiteX2" fmla="*/ 355386 w 472027"/>
              <a:gd name="connsiteY2" fmla="*/ 32406 h 220793"/>
              <a:gd name="connsiteX3" fmla="*/ 471990 w 472027"/>
              <a:gd name="connsiteY3" fmla="*/ 115001 h 220793"/>
              <a:gd name="connsiteX4" fmla="*/ 369609 w 472027"/>
              <a:gd name="connsiteY4" fmla="*/ 220793 h 22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027" h="220793">
                <a:moveTo>
                  <a:pt x="0" y="162"/>
                </a:moveTo>
                <a:cubicBezTo>
                  <a:pt x="38100" y="-1067"/>
                  <a:pt x="185388" y="4946"/>
                  <a:pt x="244619" y="10320"/>
                </a:cubicBezTo>
                <a:cubicBezTo>
                  <a:pt x="303850" y="15694"/>
                  <a:pt x="317491" y="14959"/>
                  <a:pt x="355386" y="32406"/>
                </a:cubicBezTo>
                <a:cubicBezTo>
                  <a:pt x="393281" y="49853"/>
                  <a:pt x="469620" y="83603"/>
                  <a:pt x="471990" y="115001"/>
                </a:cubicBezTo>
                <a:cubicBezTo>
                  <a:pt x="474360" y="146399"/>
                  <a:pt x="364693" y="192525"/>
                  <a:pt x="369609" y="220793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C9EF81-622E-4556-AB6C-80425AA96552}"/>
              </a:ext>
            </a:extLst>
          </p:cNvPr>
          <p:cNvSpPr/>
          <p:nvPr/>
        </p:nvSpPr>
        <p:spPr>
          <a:xfrm>
            <a:off x="919163" y="2447925"/>
            <a:ext cx="1019175" cy="1333500"/>
          </a:xfrm>
          <a:custGeom>
            <a:avLst/>
            <a:gdLst>
              <a:gd name="connsiteX0" fmla="*/ 1019175 w 1019175"/>
              <a:gd name="connsiteY0" fmla="*/ 1333500 h 1333500"/>
              <a:gd name="connsiteX1" fmla="*/ 804862 w 1019175"/>
              <a:gd name="connsiteY1" fmla="*/ 1152525 h 1333500"/>
              <a:gd name="connsiteX2" fmla="*/ 495300 w 1019175"/>
              <a:gd name="connsiteY2" fmla="*/ 876300 h 1333500"/>
              <a:gd name="connsiteX3" fmla="*/ 295275 w 1019175"/>
              <a:gd name="connsiteY3" fmla="*/ 523875 h 1333500"/>
              <a:gd name="connsiteX4" fmla="*/ 128587 w 1019175"/>
              <a:gd name="connsiteY4" fmla="*/ 252413 h 1333500"/>
              <a:gd name="connsiteX5" fmla="*/ 0 w 1019175"/>
              <a:gd name="connsiteY5" fmla="*/ 0 h 1333500"/>
              <a:gd name="connsiteX0" fmla="*/ 1019175 w 1019175"/>
              <a:gd name="connsiteY0" fmla="*/ 1333500 h 1333500"/>
              <a:gd name="connsiteX1" fmla="*/ 804862 w 1019175"/>
              <a:gd name="connsiteY1" fmla="*/ 1152525 h 1333500"/>
              <a:gd name="connsiteX2" fmla="*/ 495300 w 1019175"/>
              <a:gd name="connsiteY2" fmla="*/ 876300 h 1333500"/>
              <a:gd name="connsiteX3" fmla="*/ 266700 w 1019175"/>
              <a:gd name="connsiteY3" fmla="*/ 566738 h 1333500"/>
              <a:gd name="connsiteX4" fmla="*/ 128587 w 1019175"/>
              <a:gd name="connsiteY4" fmla="*/ 252413 h 1333500"/>
              <a:gd name="connsiteX5" fmla="*/ 0 w 1019175"/>
              <a:gd name="connsiteY5" fmla="*/ 0 h 1333500"/>
              <a:gd name="connsiteX0" fmla="*/ 1019175 w 1019175"/>
              <a:gd name="connsiteY0" fmla="*/ 1333500 h 1333500"/>
              <a:gd name="connsiteX1" fmla="*/ 804862 w 1019175"/>
              <a:gd name="connsiteY1" fmla="*/ 1152525 h 1333500"/>
              <a:gd name="connsiteX2" fmla="*/ 495300 w 1019175"/>
              <a:gd name="connsiteY2" fmla="*/ 876300 h 1333500"/>
              <a:gd name="connsiteX3" fmla="*/ 266700 w 1019175"/>
              <a:gd name="connsiteY3" fmla="*/ 566738 h 1333500"/>
              <a:gd name="connsiteX4" fmla="*/ 128587 w 1019175"/>
              <a:gd name="connsiteY4" fmla="*/ 252413 h 1333500"/>
              <a:gd name="connsiteX5" fmla="*/ 0 w 1019175"/>
              <a:gd name="connsiteY5" fmla="*/ 0 h 1333500"/>
              <a:gd name="connsiteX0" fmla="*/ 1019175 w 1019175"/>
              <a:gd name="connsiteY0" fmla="*/ 1333500 h 1333500"/>
              <a:gd name="connsiteX1" fmla="*/ 723899 w 1019175"/>
              <a:gd name="connsiteY1" fmla="*/ 1104900 h 1333500"/>
              <a:gd name="connsiteX2" fmla="*/ 495300 w 1019175"/>
              <a:gd name="connsiteY2" fmla="*/ 876300 h 1333500"/>
              <a:gd name="connsiteX3" fmla="*/ 266700 w 1019175"/>
              <a:gd name="connsiteY3" fmla="*/ 566738 h 1333500"/>
              <a:gd name="connsiteX4" fmla="*/ 128587 w 1019175"/>
              <a:gd name="connsiteY4" fmla="*/ 252413 h 1333500"/>
              <a:gd name="connsiteX5" fmla="*/ 0 w 1019175"/>
              <a:gd name="connsiteY5" fmla="*/ 0 h 1333500"/>
              <a:gd name="connsiteX0" fmla="*/ 1019175 w 1019175"/>
              <a:gd name="connsiteY0" fmla="*/ 1333500 h 1333500"/>
              <a:gd name="connsiteX1" fmla="*/ 723899 w 1019175"/>
              <a:gd name="connsiteY1" fmla="*/ 1104900 h 1333500"/>
              <a:gd name="connsiteX2" fmla="*/ 495300 w 1019175"/>
              <a:gd name="connsiteY2" fmla="*/ 876300 h 1333500"/>
              <a:gd name="connsiteX3" fmla="*/ 266700 w 1019175"/>
              <a:gd name="connsiteY3" fmla="*/ 566738 h 1333500"/>
              <a:gd name="connsiteX4" fmla="*/ 109537 w 1019175"/>
              <a:gd name="connsiteY4" fmla="*/ 252413 h 1333500"/>
              <a:gd name="connsiteX5" fmla="*/ 0 w 1019175"/>
              <a:gd name="connsiteY5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9175" h="1333500">
                <a:moveTo>
                  <a:pt x="1019175" y="1333500"/>
                </a:moveTo>
                <a:cubicBezTo>
                  <a:pt x="955674" y="1281112"/>
                  <a:pt x="811211" y="1181100"/>
                  <a:pt x="723899" y="1104900"/>
                </a:cubicBezTo>
                <a:cubicBezTo>
                  <a:pt x="636587" y="1028700"/>
                  <a:pt x="571500" y="965994"/>
                  <a:pt x="495300" y="876300"/>
                </a:cubicBezTo>
                <a:cubicBezTo>
                  <a:pt x="419100" y="786606"/>
                  <a:pt x="330994" y="670719"/>
                  <a:pt x="266700" y="566738"/>
                </a:cubicBezTo>
                <a:cubicBezTo>
                  <a:pt x="202406" y="462757"/>
                  <a:pt x="153987" y="346869"/>
                  <a:pt x="109537" y="252413"/>
                </a:cubicBezTo>
                <a:cubicBezTo>
                  <a:pt x="65087" y="157957"/>
                  <a:pt x="39687" y="82550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1C835-BDC9-4C3B-8B06-7D132C92C333}"/>
              </a:ext>
            </a:extLst>
          </p:cNvPr>
          <p:cNvSpPr txBox="1"/>
          <p:nvPr/>
        </p:nvSpPr>
        <p:spPr>
          <a:xfrm>
            <a:off x="3480292" y="2605399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b-NO" sz="1800" dirty="0" err="1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Whimbrel</a:t>
            </a:r>
            <a:endParaRPr lang="nb-NO" sz="1800" dirty="0">
              <a:solidFill>
                <a:srgbClr val="000099"/>
              </a:solidFill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nb-NO" sz="1800" dirty="0">
                <a:latin typeface="+mn-lt"/>
                <a:cs typeface="Times New Roman" panose="02020603050405020304" pitchFamily="18" charset="0"/>
              </a:rPr>
              <a:t>Western Atlantic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717E2B-F5F0-419F-801F-BB90C4CD71F2}"/>
              </a:ext>
            </a:extLst>
          </p:cNvPr>
          <p:cNvSpPr txBox="1"/>
          <p:nvPr/>
        </p:nvSpPr>
        <p:spPr>
          <a:xfrm>
            <a:off x="6325632" y="2614638"/>
            <a:ext cx="2100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b-NO" sz="1800" dirty="0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Black-</a:t>
            </a:r>
            <a:r>
              <a:rPr lang="nb-NO" sz="1800" dirty="0" err="1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tailed</a:t>
            </a:r>
            <a:r>
              <a:rPr lang="nb-NO" sz="1800" dirty="0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nb-NO" sz="1800" dirty="0" err="1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Godwits</a:t>
            </a:r>
            <a:endParaRPr lang="nb-NO" sz="1800" dirty="0">
              <a:solidFill>
                <a:srgbClr val="000099"/>
              </a:solidFill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nb-NO" sz="1800" dirty="0" err="1">
                <a:latin typeface="+mn-lt"/>
                <a:cs typeface="Times New Roman" panose="02020603050405020304" pitchFamily="18" charset="0"/>
              </a:rPr>
              <a:t>Eastern</a:t>
            </a:r>
            <a:r>
              <a:rPr lang="nb-NO" sz="1800" dirty="0">
                <a:latin typeface="+mn-lt"/>
                <a:cs typeface="Times New Roman" panose="02020603050405020304" pitchFamily="18" charset="0"/>
              </a:rPr>
              <a:t> Atlantic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D37018-D0F8-484D-88D8-04E052070FB0}"/>
              </a:ext>
            </a:extLst>
          </p:cNvPr>
          <p:cNvSpPr txBox="1"/>
          <p:nvPr/>
        </p:nvSpPr>
        <p:spPr>
          <a:xfrm>
            <a:off x="5454557" y="5925442"/>
            <a:ext cx="15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Week</a:t>
            </a:r>
            <a:r>
              <a:rPr lang="nb-NO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of</a:t>
            </a:r>
            <a:r>
              <a:rPr lang="nb-NO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year</a:t>
            </a:r>
            <a:endParaRPr lang="nb-NO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8D38D9-FE03-408D-8914-B6FA5EB99BE5}"/>
              </a:ext>
            </a:extLst>
          </p:cNvPr>
          <p:cNvSpPr txBox="1"/>
          <p:nvPr/>
        </p:nvSpPr>
        <p:spPr>
          <a:xfrm rot="16200000">
            <a:off x="2360427" y="4518996"/>
            <a:ext cx="15333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Week</a:t>
            </a:r>
            <a:r>
              <a:rPr lang="nb-NO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hazard</a:t>
            </a:r>
            <a:endParaRPr lang="nb-NO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A774A8-38FF-472D-884B-C926D6340315}"/>
              </a:ext>
            </a:extLst>
          </p:cNvPr>
          <p:cNvSpPr txBox="1"/>
          <p:nvPr/>
        </p:nvSpPr>
        <p:spPr>
          <a:xfrm rot="16200000">
            <a:off x="2008856" y="1978903"/>
            <a:ext cx="22174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Cumulative</a:t>
            </a:r>
            <a:r>
              <a:rPr lang="nb-NO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nb-NO" sz="2000" dirty="0" err="1">
                <a:latin typeface="+mn-lt"/>
                <a:cs typeface="Times New Roman" panose="02020603050405020304" pitchFamily="18" charset="0"/>
              </a:rPr>
              <a:t>survival</a:t>
            </a:r>
            <a:endParaRPr lang="nb-NO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8DD309-C953-4778-8B51-863B7E61DFBA}"/>
              </a:ext>
            </a:extLst>
          </p:cNvPr>
          <p:cNvSpPr txBox="1"/>
          <p:nvPr/>
        </p:nvSpPr>
        <p:spPr>
          <a:xfrm>
            <a:off x="3493397" y="2190361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400" dirty="0">
                <a:latin typeface="+mn-lt"/>
              </a:rPr>
              <a:t>=0.464</a:t>
            </a:r>
          </a:p>
          <a:p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95%CI</a:t>
            </a:r>
            <a:r>
              <a:rPr lang="en-CA" sz="1400" dirty="0">
                <a:latin typeface="+mn-lt"/>
              </a:rPr>
              <a:t>=0.343-0.628</a:t>
            </a:r>
            <a:endParaRPr lang="nb-NO" sz="1400" dirty="0" err="1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B3FB44-07BF-468D-8E24-B36D87921BD9}"/>
              </a:ext>
            </a:extLst>
          </p:cNvPr>
          <p:cNvSpPr txBox="1"/>
          <p:nvPr/>
        </p:nvSpPr>
        <p:spPr>
          <a:xfrm>
            <a:off x="6325632" y="2166754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400" dirty="0">
                <a:latin typeface="+mn-lt"/>
              </a:rPr>
              <a:t>=0.534</a:t>
            </a:r>
          </a:p>
          <a:p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95%CI</a:t>
            </a:r>
            <a:r>
              <a:rPr lang="en-CA" sz="1400" dirty="0">
                <a:latin typeface="+mn-lt"/>
              </a:rPr>
              <a:t>=0.436-0.653</a:t>
            </a:r>
            <a:endParaRPr lang="nb-NO" sz="1400" dirty="0" err="1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3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CD47708-981E-4C97-AFE6-9176DEA2A2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539" y="3670170"/>
          <a:ext cx="5603752" cy="199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SPW 13.0 Graph" r:id="rId3" imgW="8689930" imgH="3087597" progId="SigmaPlotGraphicObject.12">
                  <p:embed/>
                </p:oleObj>
              </mc:Choice>
              <mc:Fallback>
                <p:oleObj name="SPW 13.0 Graph" r:id="rId3" imgW="8689930" imgH="3087597" progId="SigmaPlotGraphicObjec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CD47708-981E-4C97-AFE6-9176DEA2A2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539" y="3670170"/>
                        <a:ext cx="5603752" cy="1991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931E8C-5ABA-4E52-B033-000A6A3C4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62" y="303999"/>
            <a:ext cx="7916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Continuous</a:t>
            </a:r>
            <a:r>
              <a:rPr kumimoji="0" lang="nb-NO" alt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-time </a:t>
            </a: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models</a:t>
            </a:r>
            <a:r>
              <a:rPr kumimoji="0" lang="nb-NO" alt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for Willow </a:t>
            </a:r>
            <a:r>
              <a:rPr kumimoji="0" lang="nb-NO" alt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Ptarmigan</a:t>
            </a:r>
            <a:endParaRPr kumimoji="0" lang="nb-NO" altLang="nb-NO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21" descr="KM_BW.jpeg">
            <a:extLst>
              <a:ext uri="{FF2B5EF4-FFF2-40B4-BE49-F238E27FC236}">
                <a16:creationId xmlns:a16="http://schemas.microsoft.com/office/drawing/2014/main" id="{ECFA6A47-6B20-4E28-9385-3C0517523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218" y="1257245"/>
            <a:ext cx="2619494" cy="241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" descr="KM_survival_BW_reversed_lines.jpeg">
            <a:extLst>
              <a:ext uri="{FF2B5EF4-FFF2-40B4-BE49-F238E27FC236}">
                <a16:creationId xmlns:a16="http://schemas.microsoft.com/office/drawing/2014/main" id="{4E90BE28-640E-488D-9CFB-E956E86415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8" y="1343385"/>
            <a:ext cx="2871294" cy="230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0CC02-38CF-45BD-8B94-508A65B2A25F}"/>
              </a:ext>
            </a:extLst>
          </p:cNvPr>
          <p:cNvSpPr txBox="1"/>
          <p:nvPr/>
        </p:nvSpPr>
        <p:spPr bwMode="auto">
          <a:xfrm rot="16200000">
            <a:off x="-1022247" y="2211106"/>
            <a:ext cx="2652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Cumulative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survival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nb-NO" sz="20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nb-NO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012BE8-B384-4A40-A5F2-56F9305C9810}"/>
              </a:ext>
            </a:extLst>
          </p:cNvPr>
          <p:cNvCxnSpPr>
            <a:cxnSpLocks/>
          </p:cNvCxnSpPr>
          <p:nvPr/>
        </p:nvCxnSpPr>
        <p:spPr bwMode="auto">
          <a:xfrm>
            <a:off x="3383685" y="1402377"/>
            <a:ext cx="24153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F2169E-1B20-4CD0-B207-806A0784CB64}"/>
              </a:ext>
            </a:extLst>
          </p:cNvPr>
          <p:cNvSpPr txBox="1"/>
          <p:nvPr/>
        </p:nvSpPr>
        <p:spPr>
          <a:xfrm>
            <a:off x="694546" y="2785706"/>
            <a:ext cx="10672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Meråker</a:t>
            </a:r>
          </a:p>
        </p:txBody>
      </p:sp>
      <p:sp>
        <p:nvSpPr>
          <p:cNvPr id="38" name="Rectangle 46">
            <a:extLst>
              <a:ext uri="{FF2B5EF4-FFF2-40B4-BE49-F238E27FC236}">
                <a16:creationId xmlns:a16="http://schemas.microsoft.com/office/drawing/2014/main" id="{F002DAF5-B49E-4F05-856F-11A40C909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46" y="3056561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</a:t>
            </a:r>
            <a:r>
              <a:rPr kumimoji="0" lang="nb-NO" alt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= 193 </a:t>
            </a:r>
            <a:r>
              <a:rPr kumimoji="0" lang="nb-NO" altLang="nb-NO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birds</a:t>
            </a:r>
            <a:r>
              <a:rPr kumimoji="0" lang="nb-NO" alt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269 </a:t>
            </a:r>
            <a:r>
              <a:rPr kumimoji="0" lang="nb-NO" altLang="nb-NO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bird-years</a:t>
            </a:r>
            <a:endParaRPr kumimoji="0" lang="nb-NO" alt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" name="Rectangle 47">
            <a:extLst>
              <a:ext uri="{FF2B5EF4-FFF2-40B4-BE49-F238E27FC236}">
                <a16:creationId xmlns:a16="http://schemas.microsoft.com/office/drawing/2014/main" id="{DA879AAC-7C6D-42E2-BDBC-55489291F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640" y="3048247"/>
            <a:ext cx="14318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</a:t>
            </a:r>
            <a:r>
              <a:rPr kumimoji="0" lang="nb-NO" alt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= 32 </a:t>
            </a:r>
            <a:r>
              <a:rPr kumimoji="0" lang="nb-NO" altLang="nb-NO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birds</a:t>
            </a:r>
            <a:r>
              <a:rPr kumimoji="0" lang="nb-NO" alt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44 </a:t>
            </a:r>
            <a:r>
              <a:rPr kumimoji="0" lang="nb-NO" altLang="nb-NO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bird-years</a:t>
            </a:r>
            <a:endParaRPr kumimoji="0" lang="nb-NO" altLang="nb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813681-4149-482D-9B18-6EE4F8C44D60}"/>
              </a:ext>
            </a:extLst>
          </p:cNvPr>
          <p:cNvSpPr txBox="1"/>
          <p:nvPr/>
        </p:nvSpPr>
        <p:spPr bwMode="auto">
          <a:xfrm rot="16200000">
            <a:off x="-867888" y="4601689"/>
            <a:ext cx="2288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Weekly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hazard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rates</a:t>
            </a: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A77AC5-C1B2-4373-A28C-1605AC84FC43}"/>
              </a:ext>
            </a:extLst>
          </p:cNvPr>
          <p:cNvCxnSpPr>
            <a:cxnSpLocks/>
          </p:cNvCxnSpPr>
          <p:nvPr/>
        </p:nvCxnSpPr>
        <p:spPr>
          <a:xfrm flipH="1">
            <a:off x="5799066" y="1402377"/>
            <a:ext cx="1" cy="2200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3E9758-5489-4A52-97BA-B898F5E5D37F}"/>
              </a:ext>
            </a:extLst>
          </p:cNvPr>
          <p:cNvSpPr txBox="1"/>
          <p:nvPr/>
        </p:nvSpPr>
        <p:spPr>
          <a:xfrm>
            <a:off x="3404529" y="2756456"/>
            <a:ext cx="8274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Smøla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87E7D8A-C6E2-4015-A59B-44E1359C6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28" y="1502873"/>
            <a:ext cx="2976282" cy="226875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22D8F72-312F-42DA-83F4-8CA3D8BD5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77" y="3885315"/>
            <a:ext cx="2924868" cy="220645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F51291F-B66E-42EB-AF9C-A7F72819409C}"/>
              </a:ext>
            </a:extLst>
          </p:cNvPr>
          <p:cNvSpPr/>
          <p:nvPr/>
        </p:nvSpPr>
        <p:spPr>
          <a:xfrm>
            <a:off x="3677097" y="6055395"/>
            <a:ext cx="5287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Sandercock et al. 2011. </a:t>
            </a:r>
            <a:r>
              <a:rPr kumimoji="0" lang="nl-NL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J. Anim. Ecol.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80:244-258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Brøseth et al. 2012. </a:t>
            </a:r>
            <a:r>
              <a:rPr kumimoji="0" lang="nl-NL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Eur. J. Wildl. Res.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58:797–802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404F17-57C0-4368-9AF5-574B9ED35BA4}"/>
              </a:ext>
            </a:extLst>
          </p:cNvPr>
          <p:cNvSpPr txBox="1"/>
          <p:nvPr/>
        </p:nvSpPr>
        <p:spPr>
          <a:xfrm>
            <a:off x="738411" y="5475813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C0574B-4149-440C-A4CE-42ADAE620B43}"/>
              </a:ext>
            </a:extLst>
          </p:cNvPr>
          <p:cNvSpPr txBox="1"/>
          <p:nvPr/>
        </p:nvSpPr>
        <p:spPr>
          <a:xfrm>
            <a:off x="946733" y="548073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CA0AB9-438C-43AD-85CB-43E98C12746A}"/>
              </a:ext>
            </a:extLst>
          </p:cNvPr>
          <p:cNvSpPr txBox="1"/>
          <p:nvPr/>
        </p:nvSpPr>
        <p:spPr>
          <a:xfrm>
            <a:off x="1126936" y="5480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05FAE4-D344-46B1-A693-CC0BD63811C9}"/>
              </a:ext>
            </a:extLst>
          </p:cNvPr>
          <p:cNvSpPr txBox="1"/>
          <p:nvPr/>
        </p:nvSpPr>
        <p:spPr>
          <a:xfrm>
            <a:off x="1318213" y="5480731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8F0A47-6AA3-48ED-A683-BA84A68B3E97}"/>
              </a:ext>
            </a:extLst>
          </p:cNvPr>
          <p:cNvSpPr txBox="1"/>
          <p:nvPr/>
        </p:nvSpPr>
        <p:spPr>
          <a:xfrm>
            <a:off x="1513477" y="5480725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9625D8-3D60-4799-9C0E-16CB2A11249C}"/>
              </a:ext>
            </a:extLst>
          </p:cNvPr>
          <p:cNvSpPr txBox="1"/>
          <p:nvPr/>
        </p:nvSpPr>
        <p:spPr>
          <a:xfrm>
            <a:off x="1732559" y="5480717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9E934F-EAD7-4C38-8C92-DA80781B042E}"/>
              </a:ext>
            </a:extLst>
          </p:cNvPr>
          <p:cNvSpPr txBox="1"/>
          <p:nvPr/>
        </p:nvSpPr>
        <p:spPr>
          <a:xfrm>
            <a:off x="1923063" y="548071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92E566-1D21-4EC8-AAE5-481D1C6C7812}"/>
              </a:ext>
            </a:extLst>
          </p:cNvPr>
          <p:cNvSpPr txBox="1"/>
          <p:nvPr/>
        </p:nvSpPr>
        <p:spPr>
          <a:xfrm>
            <a:off x="2080226" y="5480705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C61BA1-4449-4232-B2F9-9BC9E595B57F}"/>
              </a:ext>
            </a:extLst>
          </p:cNvPr>
          <p:cNvSpPr txBox="1"/>
          <p:nvPr/>
        </p:nvSpPr>
        <p:spPr>
          <a:xfrm>
            <a:off x="2289782" y="5480699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A11F83-FF8E-4548-A4B5-6D37EE120114}"/>
              </a:ext>
            </a:extLst>
          </p:cNvPr>
          <p:cNvSpPr txBox="1"/>
          <p:nvPr/>
        </p:nvSpPr>
        <p:spPr>
          <a:xfrm>
            <a:off x="2470760" y="5480690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CF1FAE-17A4-45A8-BBB1-F3C4AABB8496}"/>
              </a:ext>
            </a:extLst>
          </p:cNvPr>
          <p:cNvSpPr txBox="1"/>
          <p:nvPr/>
        </p:nvSpPr>
        <p:spPr>
          <a:xfrm>
            <a:off x="2704441" y="5473227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929DB7-0CB9-4BE9-BB5B-0261356CC7E3}"/>
              </a:ext>
            </a:extLst>
          </p:cNvPr>
          <p:cNvSpPr txBox="1"/>
          <p:nvPr/>
        </p:nvSpPr>
        <p:spPr>
          <a:xfrm>
            <a:off x="2894945" y="5473229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2810F1-8B9E-4D41-AF21-15BD5CF407B1}"/>
              </a:ext>
            </a:extLst>
          </p:cNvPr>
          <p:cNvSpPr txBox="1"/>
          <p:nvPr/>
        </p:nvSpPr>
        <p:spPr>
          <a:xfrm>
            <a:off x="3373809" y="548069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DE7DCA-1634-4F9F-8BB7-D72B86F14E62}"/>
              </a:ext>
            </a:extLst>
          </p:cNvPr>
          <p:cNvSpPr txBox="1"/>
          <p:nvPr/>
        </p:nvSpPr>
        <p:spPr>
          <a:xfrm>
            <a:off x="3582131" y="5485610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18E2C5-5A6B-45C0-B28D-00B49667EF3D}"/>
              </a:ext>
            </a:extLst>
          </p:cNvPr>
          <p:cNvSpPr txBox="1"/>
          <p:nvPr/>
        </p:nvSpPr>
        <p:spPr>
          <a:xfrm>
            <a:off x="3762334" y="54857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E433CC-BBEB-41EA-A6E7-038123C658EA}"/>
              </a:ext>
            </a:extLst>
          </p:cNvPr>
          <p:cNvSpPr txBox="1"/>
          <p:nvPr/>
        </p:nvSpPr>
        <p:spPr>
          <a:xfrm>
            <a:off x="3953611" y="5485608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2A80D8-35E1-4371-AC70-8EF2DAC4B599}"/>
              </a:ext>
            </a:extLst>
          </p:cNvPr>
          <p:cNvSpPr txBox="1"/>
          <p:nvPr/>
        </p:nvSpPr>
        <p:spPr>
          <a:xfrm>
            <a:off x="4148875" y="5485602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3BF90D1-BF20-4FC8-BC23-E9276FC16952}"/>
              </a:ext>
            </a:extLst>
          </p:cNvPr>
          <p:cNvSpPr txBox="1"/>
          <p:nvPr/>
        </p:nvSpPr>
        <p:spPr>
          <a:xfrm>
            <a:off x="4367957" y="5485594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C5862F-836D-483E-8839-0354E3C30367}"/>
              </a:ext>
            </a:extLst>
          </p:cNvPr>
          <p:cNvSpPr txBox="1"/>
          <p:nvPr/>
        </p:nvSpPr>
        <p:spPr>
          <a:xfrm>
            <a:off x="4558461" y="5485590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0592BF-9062-4513-B0BD-99A65C60E980}"/>
              </a:ext>
            </a:extLst>
          </p:cNvPr>
          <p:cNvSpPr txBox="1"/>
          <p:nvPr/>
        </p:nvSpPr>
        <p:spPr>
          <a:xfrm>
            <a:off x="4715624" y="5485582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E4BF33-530D-4A2B-9B50-3B5C51C3E5C1}"/>
              </a:ext>
            </a:extLst>
          </p:cNvPr>
          <p:cNvSpPr txBox="1"/>
          <p:nvPr/>
        </p:nvSpPr>
        <p:spPr>
          <a:xfrm>
            <a:off x="4925180" y="5485576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76DDF92-9063-40B0-A699-6F558B098F2E}"/>
              </a:ext>
            </a:extLst>
          </p:cNvPr>
          <p:cNvSpPr txBox="1"/>
          <p:nvPr/>
        </p:nvSpPr>
        <p:spPr>
          <a:xfrm>
            <a:off x="5106158" y="5485567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3D48E0-2B5F-4F88-A342-901FFABD2050}"/>
              </a:ext>
            </a:extLst>
          </p:cNvPr>
          <p:cNvSpPr txBox="1"/>
          <p:nvPr/>
        </p:nvSpPr>
        <p:spPr>
          <a:xfrm>
            <a:off x="5339839" y="5478104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F9869D-7736-4C42-8AD0-7E08AA330234}"/>
              </a:ext>
            </a:extLst>
          </p:cNvPr>
          <p:cNvSpPr txBox="1"/>
          <p:nvPr/>
        </p:nvSpPr>
        <p:spPr>
          <a:xfrm>
            <a:off x="5530343" y="5478106"/>
            <a:ext cx="250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01E10B-1E06-49A1-9D38-231BD9979490}"/>
              </a:ext>
            </a:extLst>
          </p:cNvPr>
          <p:cNvSpPr txBox="1"/>
          <p:nvPr/>
        </p:nvSpPr>
        <p:spPr>
          <a:xfrm>
            <a:off x="2176493" y="5704127"/>
            <a:ext cx="1674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year</a:t>
            </a: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251897-0DF8-4394-8102-82B908E5B44A}"/>
              </a:ext>
            </a:extLst>
          </p:cNvPr>
          <p:cNvSpPr txBox="1"/>
          <p:nvPr/>
        </p:nvSpPr>
        <p:spPr bwMode="auto">
          <a:xfrm>
            <a:off x="5889649" y="1032695"/>
            <a:ext cx="3458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Demographic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survivors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DV</a:t>
            </a:r>
            <a:r>
              <a:rPr kumimoji="0" lang="nb-NO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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kumimoji="0" lang="nb-NO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ABD394-A46B-4857-907B-22BA9762B0B9}"/>
              </a:ext>
            </a:extLst>
          </p:cNvPr>
          <p:cNvSpPr/>
          <p:nvPr/>
        </p:nvSpPr>
        <p:spPr>
          <a:xfrm>
            <a:off x="5864124" y="3621737"/>
            <a:ext cx="2643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Quota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0" lang="nb-NO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nb-NO" sz="20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=DV</a:t>
            </a:r>
            <a:r>
              <a:rPr kumimoji="0" lang="nb-NO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DV</a:t>
            </a:r>
            <a:r>
              <a:rPr kumimoji="0" lang="nb-NO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66C3B-CD0E-46C0-8AAD-12E424E066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6014" y="4016328"/>
            <a:ext cx="876538" cy="584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4D899D-B624-4DD0-8A41-9B8D532E93D3}"/>
              </a:ext>
            </a:extLst>
          </p:cNvPr>
          <p:cNvSpPr txBox="1"/>
          <p:nvPr/>
        </p:nvSpPr>
        <p:spPr>
          <a:xfrm>
            <a:off x="3591237" y="956198"/>
            <a:ext cx="2012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b-NO" sz="2400" dirty="0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Coastal </a:t>
            </a:r>
            <a:r>
              <a:rPr lang="nb-NO" sz="2400" dirty="0" err="1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islands</a:t>
            </a:r>
            <a:endParaRPr lang="nb-NO" sz="2400" dirty="0">
              <a:solidFill>
                <a:srgbClr val="000099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C74D9-7C56-43E6-8ACB-C6EAB66D3B11}"/>
              </a:ext>
            </a:extLst>
          </p:cNvPr>
          <p:cNvSpPr txBox="1"/>
          <p:nvPr/>
        </p:nvSpPr>
        <p:spPr>
          <a:xfrm>
            <a:off x="540441" y="936699"/>
            <a:ext cx="276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b-NO" dirty="0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Main</a:t>
            </a:r>
            <a:r>
              <a:rPr lang="nb-NO" sz="2400" dirty="0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land </a:t>
            </a:r>
            <a:r>
              <a:rPr lang="nb-NO" sz="2400" dirty="0" err="1">
                <a:solidFill>
                  <a:srgbClr val="000099"/>
                </a:solidFill>
                <a:latin typeface="+mn-lt"/>
                <a:cs typeface="Times New Roman" panose="02020603050405020304" pitchFamily="18" charset="0"/>
              </a:rPr>
              <a:t>mountains</a:t>
            </a:r>
            <a:endParaRPr lang="nb-NO" sz="2400" dirty="0">
              <a:solidFill>
                <a:srgbClr val="000099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A180B-C514-4A16-9F09-AA263C6FB7A5}"/>
              </a:ext>
            </a:extLst>
          </p:cNvPr>
          <p:cNvSpPr/>
          <p:nvPr/>
        </p:nvSpPr>
        <p:spPr>
          <a:xfrm>
            <a:off x="946733" y="3983390"/>
            <a:ext cx="409700" cy="149714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C76546-C223-42DE-947A-46DA395AA2E1}"/>
              </a:ext>
            </a:extLst>
          </p:cNvPr>
          <p:cNvSpPr/>
          <p:nvPr/>
        </p:nvSpPr>
        <p:spPr>
          <a:xfrm>
            <a:off x="2286000" y="3989255"/>
            <a:ext cx="409700" cy="149714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5D944DA-6CD5-45F1-8311-31A6E8E9CD6A}"/>
              </a:ext>
            </a:extLst>
          </p:cNvPr>
          <p:cNvSpPr/>
          <p:nvPr/>
        </p:nvSpPr>
        <p:spPr>
          <a:xfrm>
            <a:off x="3886199" y="3989255"/>
            <a:ext cx="960161" cy="149714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 w="19050">
            <a:noFill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794E934E-3226-47CC-968B-21D4CE8E8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1755" y="4673904"/>
            <a:ext cx="880790" cy="77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37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A172E50-072A-4AF2-AB4A-CE2ED4A62B0C}"/>
              </a:ext>
            </a:extLst>
          </p:cNvPr>
          <p:cNvSpPr txBox="1"/>
          <p:nvPr/>
        </p:nvSpPr>
        <p:spPr>
          <a:xfrm>
            <a:off x="410656" y="342226"/>
            <a:ext cx="7891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3200" dirty="0">
                <a:solidFill>
                  <a:srgbClr val="000099"/>
                </a:solidFill>
                <a:latin typeface="Calibri" panose="020F0502020204030204"/>
              </a:rPr>
              <a:t>C</a:t>
            </a:r>
            <a:r>
              <a:rPr kumimoji="0" 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ompeting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risks </a:t>
            </a:r>
            <a:r>
              <a:rPr kumimoji="0" 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</a:t>
            </a:r>
            <a:r>
              <a:rPr lang="nb-NO" sz="3200" dirty="0">
                <a:solidFill>
                  <a:srgbClr val="000099"/>
                </a:solidFill>
                <a:latin typeface="Calibri" panose="020F0502020204030204"/>
              </a:rPr>
              <a:t>-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</a:t>
            </a:r>
            <a:r>
              <a:rPr kumimoji="0" lang="nb-NO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  <a:endParaRPr kumimoji="0" lang="nb-NO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A91BB-6451-42B3-8A81-FC77321E9967}"/>
              </a:ext>
            </a:extLst>
          </p:cNvPr>
          <p:cNvSpPr txBox="1"/>
          <p:nvPr/>
        </p:nvSpPr>
        <p:spPr>
          <a:xfrm>
            <a:off x="3621990" y="5975010"/>
            <a:ext cx="5237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Sandercock et al. 2011 </a:t>
            </a:r>
            <a:r>
              <a:rPr kumimoji="0" lang="nb-N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J. 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</a:t>
            </a:r>
            <a:r>
              <a:rPr kumimoji="0" lang="nb-N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lang="nb-NO" sz="20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Ecol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80:244-258</a:t>
            </a:r>
          </a:p>
        </p:txBody>
      </p:sp>
      <p:pic>
        <p:nvPicPr>
          <p:cNvPr id="58" name="Picture 22" descr="HazardFunctions.TIF">
            <a:extLst>
              <a:ext uri="{FF2B5EF4-FFF2-40B4-BE49-F238E27FC236}">
                <a16:creationId xmlns:a16="http://schemas.microsoft.com/office/drawing/2014/main" id="{AB84E1BB-F47C-423C-B275-DF4050CE27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656" y="1814230"/>
            <a:ext cx="4245222" cy="390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728262B-286F-4F7B-9D19-81010DB1A676}"/>
              </a:ext>
            </a:extLst>
          </p:cNvPr>
          <p:cNvSpPr txBox="1"/>
          <p:nvPr/>
        </p:nvSpPr>
        <p:spPr>
          <a:xfrm>
            <a:off x="1829882" y="5579830"/>
            <a:ext cx="15278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 of year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8ED8BB-E882-40C8-91A9-875D8B786A7C}"/>
              </a:ext>
            </a:extLst>
          </p:cNvPr>
          <p:cNvSpPr txBox="1"/>
          <p:nvPr/>
        </p:nvSpPr>
        <p:spPr>
          <a:xfrm rot="16200000">
            <a:off x="-312591" y="3144556"/>
            <a:ext cx="1263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Hazard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242184-7A5F-44E8-AAF9-51C2D23925CE}"/>
              </a:ext>
            </a:extLst>
          </p:cNvPr>
          <p:cNvSpPr txBox="1"/>
          <p:nvPr/>
        </p:nvSpPr>
        <p:spPr>
          <a:xfrm>
            <a:off x="3420502" y="1920148"/>
            <a:ext cx="9863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AD633F-B22C-4386-A7CE-33B10A695788}"/>
              </a:ext>
            </a:extLst>
          </p:cNvPr>
          <p:cNvSpPr txBox="1"/>
          <p:nvPr/>
        </p:nvSpPr>
        <p:spPr>
          <a:xfrm>
            <a:off x="3206060" y="3709647"/>
            <a:ext cx="12032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Predation</a:t>
            </a: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6922C7-570C-4E56-A419-8232542A5879}"/>
              </a:ext>
            </a:extLst>
          </p:cNvPr>
          <p:cNvSpPr/>
          <p:nvPr/>
        </p:nvSpPr>
        <p:spPr bwMode="auto">
          <a:xfrm>
            <a:off x="1366892" y="3772792"/>
            <a:ext cx="1687504" cy="1594132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30FFE2-6570-49C8-8715-14A9B3F9F7E9}"/>
              </a:ext>
            </a:extLst>
          </p:cNvPr>
          <p:cNvSpPr txBox="1"/>
          <p:nvPr/>
        </p:nvSpPr>
        <p:spPr>
          <a:xfrm>
            <a:off x="1066800" y="3748833"/>
            <a:ext cx="176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Willow</a:t>
            </a:r>
            <a:r>
              <a:rPr kumimoji="0" lang="nb-NO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Ptarmigan</a:t>
            </a:r>
            <a:endParaRPr kumimoji="0" lang="nb-NO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328033-0720-4001-8EA9-9443DB4D4D11}"/>
              </a:ext>
            </a:extLst>
          </p:cNvPr>
          <p:cNvSpPr/>
          <p:nvPr/>
        </p:nvSpPr>
        <p:spPr bwMode="auto">
          <a:xfrm>
            <a:off x="1332359" y="1920801"/>
            <a:ext cx="1722037" cy="1643121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96753-045A-43A7-A189-AA017A6170B3}"/>
              </a:ext>
            </a:extLst>
          </p:cNvPr>
          <p:cNvSpPr txBox="1"/>
          <p:nvPr/>
        </p:nvSpPr>
        <p:spPr>
          <a:xfrm>
            <a:off x="783474" y="1083002"/>
            <a:ext cx="4024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nb-NO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nb-NO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Nonparametric</a:t>
            </a:r>
            <a:r>
              <a:rPr kumimoji="0" lang="nb-NO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cumulative</a:t>
            </a:r>
            <a:r>
              <a:rPr kumimoji="0" lang="nb-NO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incidence</a:t>
            </a:r>
            <a:r>
              <a:rPr kumimoji="0" lang="nb-NO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nb-NO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estimator</a:t>
            </a:r>
          </a:p>
        </p:txBody>
      </p:sp>
      <p:grpSp>
        <p:nvGrpSpPr>
          <p:cNvPr id="70" name="Group 12">
            <a:extLst>
              <a:ext uri="{FF2B5EF4-FFF2-40B4-BE49-F238E27FC236}">
                <a16:creationId xmlns:a16="http://schemas.microsoft.com/office/drawing/2014/main" id="{F772340F-01B2-47FF-8919-8B716F812499}"/>
              </a:ext>
            </a:extLst>
          </p:cNvPr>
          <p:cNvGrpSpPr>
            <a:grpSpLocks/>
          </p:cNvGrpSpPr>
          <p:nvPr/>
        </p:nvGrpSpPr>
        <p:grpSpPr bwMode="auto">
          <a:xfrm>
            <a:off x="1347040" y="3779594"/>
            <a:ext cx="547254" cy="1594132"/>
            <a:chOff x="2160" y="2784"/>
            <a:chExt cx="336" cy="105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4A2B89D-BE1E-44AC-A2A3-9021DB673D9C}"/>
                </a:ext>
              </a:extLst>
            </p:cNvPr>
            <p:cNvSpPr/>
            <p:nvPr/>
          </p:nvSpPr>
          <p:spPr>
            <a:xfrm>
              <a:off x="2160" y="2784"/>
              <a:ext cx="336" cy="1056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Text Box 14">
              <a:extLst>
                <a:ext uri="{FF2B5EF4-FFF2-40B4-BE49-F238E27FC236}">
                  <a16:creationId xmlns:a16="http://schemas.microsoft.com/office/drawing/2014/main" id="{D0CC9D4F-2B8D-404C-BF1D-C45919F54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4" y="3004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73" name="Group 12">
            <a:extLst>
              <a:ext uri="{FF2B5EF4-FFF2-40B4-BE49-F238E27FC236}">
                <a16:creationId xmlns:a16="http://schemas.microsoft.com/office/drawing/2014/main" id="{59075869-4A2A-4322-893A-C12FE750C8AE}"/>
              </a:ext>
            </a:extLst>
          </p:cNvPr>
          <p:cNvGrpSpPr>
            <a:grpSpLocks/>
          </p:cNvGrpSpPr>
          <p:nvPr/>
        </p:nvGrpSpPr>
        <p:grpSpPr bwMode="auto">
          <a:xfrm>
            <a:off x="1347040" y="1931105"/>
            <a:ext cx="547254" cy="1622500"/>
            <a:chOff x="2160" y="2784"/>
            <a:chExt cx="336" cy="105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4BF1D33-9C41-4A08-84A0-CEB2D99C6F8B}"/>
                </a:ext>
              </a:extLst>
            </p:cNvPr>
            <p:cNvSpPr/>
            <p:nvPr/>
          </p:nvSpPr>
          <p:spPr>
            <a:xfrm>
              <a:off x="2160" y="2784"/>
              <a:ext cx="336" cy="1056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Text Box 14">
              <a:extLst>
                <a:ext uri="{FF2B5EF4-FFF2-40B4-BE49-F238E27FC236}">
                  <a16:creationId xmlns:a16="http://schemas.microsoft.com/office/drawing/2014/main" id="{938D08D5-A2B4-4B57-9774-552F4579E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4" y="3004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B8FCDA9-FBFB-45E4-8F55-BEACA5A46D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44" y="1437072"/>
            <a:ext cx="3051939" cy="434019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6BE8216-6E0E-4CD6-AED3-790D78A58FDE}"/>
              </a:ext>
            </a:extLst>
          </p:cNvPr>
          <p:cNvSpPr txBox="1"/>
          <p:nvPr/>
        </p:nvSpPr>
        <p:spPr>
          <a:xfrm>
            <a:off x="4887483" y="949479"/>
            <a:ext cx="355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b-NO" i="1" dirty="0">
                <a:solidFill>
                  <a:prstClr val="black"/>
                </a:solidFill>
                <a:latin typeface="Calibri" panose="020F0502020204030204"/>
              </a:rPr>
              <a:t>ii</a:t>
            </a:r>
            <a:r>
              <a:rPr lang="nb-NO" dirty="0">
                <a:solidFill>
                  <a:prstClr val="black"/>
                </a:solidFill>
                <a:latin typeface="Calibri" panose="020F0502020204030204"/>
              </a:rPr>
              <a:t>) Andersen-Gill </a:t>
            </a:r>
            <a:r>
              <a:rPr kumimoji="0" lang="nb-NO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  <a:endParaRPr kumimoji="0" lang="nb-NO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A8D44-2F99-4C3D-84BB-19C860F0C197}"/>
              </a:ext>
            </a:extLst>
          </p:cNvPr>
          <p:cNvSpPr txBox="1"/>
          <p:nvPr/>
        </p:nvSpPr>
        <p:spPr>
          <a:xfrm>
            <a:off x="7299234" y="1805752"/>
            <a:ext cx="532188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Avian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75F0B7-17AF-4E1E-A9D9-B649531E98D3}"/>
              </a:ext>
            </a:extLst>
          </p:cNvPr>
          <p:cNvSpPr txBox="1"/>
          <p:nvPr/>
        </p:nvSpPr>
        <p:spPr>
          <a:xfrm>
            <a:off x="7234228" y="4684857"/>
            <a:ext cx="532188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Avian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73320F-CF29-42D2-9188-EAA4016C6B8F}"/>
              </a:ext>
            </a:extLst>
          </p:cNvPr>
          <p:cNvSpPr txBox="1"/>
          <p:nvPr/>
        </p:nvSpPr>
        <p:spPr>
          <a:xfrm>
            <a:off x="6750861" y="3960616"/>
            <a:ext cx="1068168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Mammalian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2588BE-F094-436D-8D09-B4C0684CF099}"/>
              </a:ext>
            </a:extLst>
          </p:cNvPr>
          <p:cNvSpPr/>
          <p:nvPr/>
        </p:nvSpPr>
        <p:spPr>
          <a:xfrm>
            <a:off x="6506483" y="2129344"/>
            <a:ext cx="321182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63E76F-1E31-4692-BD35-F31F95F6E05E}"/>
              </a:ext>
            </a:extLst>
          </p:cNvPr>
          <p:cNvSpPr/>
          <p:nvPr/>
        </p:nvSpPr>
        <p:spPr>
          <a:xfrm>
            <a:off x="5521510" y="3105693"/>
            <a:ext cx="628650" cy="95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2A7C4D-3AE2-4771-807B-D8601019FFF2}"/>
              </a:ext>
            </a:extLst>
          </p:cNvPr>
          <p:cNvSpPr/>
          <p:nvPr/>
        </p:nvSpPr>
        <p:spPr>
          <a:xfrm>
            <a:off x="5931920" y="3952942"/>
            <a:ext cx="480700" cy="15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205EE0-3072-4EAD-9879-51B7F150E2E1}"/>
              </a:ext>
            </a:extLst>
          </p:cNvPr>
          <p:cNvSpPr/>
          <p:nvPr/>
        </p:nvSpPr>
        <p:spPr>
          <a:xfrm>
            <a:off x="5561175" y="5181039"/>
            <a:ext cx="611095" cy="15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F0848B-2BAB-45CF-AE23-4EF772C0BB12}"/>
              </a:ext>
            </a:extLst>
          </p:cNvPr>
          <p:cNvSpPr txBox="1"/>
          <p:nvPr/>
        </p:nvSpPr>
        <p:spPr>
          <a:xfrm>
            <a:off x="6775722" y="2755309"/>
            <a:ext cx="1068168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Mammalian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C4D5AE-6CE8-4FB8-A7D3-E55E3EF7CA41}"/>
              </a:ext>
            </a:extLst>
          </p:cNvPr>
          <p:cNvSpPr txBox="1"/>
          <p:nvPr/>
        </p:nvSpPr>
        <p:spPr>
          <a:xfrm>
            <a:off x="3618953" y="6247308"/>
            <a:ext cx="506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Winder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2017 </a:t>
            </a:r>
            <a:r>
              <a:rPr kumimoji="0" lang="nb-N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J. 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Wildl</a:t>
            </a:r>
            <a:r>
              <a:rPr kumimoji="0" lang="nb-N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nb-NO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Mgmt</a:t>
            </a:r>
            <a:r>
              <a:rPr kumimoji="0" lang="nb-N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82:113-122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18349-36DD-4C4B-99B2-186F5E8C5E86}"/>
              </a:ext>
            </a:extLst>
          </p:cNvPr>
          <p:cNvSpPr txBox="1"/>
          <p:nvPr/>
        </p:nvSpPr>
        <p:spPr>
          <a:xfrm>
            <a:off x="5381009" y="1472873"/>
            <a:ext cx="176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Greater</a:t>
            </a:r>
            <a:endParaRPr kumimoji="0" lang="nb-NO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Prairie-Chickens</a:t>
            </a:r>
            <a:endParaRPr kumimoji="0" lang="nb-NO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EFBBFC-D970-48E9-B75C-B8ABCFA33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65183" y="2007889"/>
            <a:ext cx="1034120" cy="6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6628" y="740229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1269" y="1342574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Program Mark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Two procedures for data analysis: known fate and nest survival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 estimates for daily or weekly survival rates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Fixed effects only, random effects allowed in logistic exposure </a:t>
            </a:r>
            <a:r>
              <a:rPr lang="en-US" sz="2400"/>
              <a:t>models (SAS code)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Program R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survival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</a:t>
            </a:r>
            <a:r>
              <a:rPr lang="en-US" sz="2400" dirty="0"/>
              <a:t> packages of Program R: Kaplan-Meier and Cox proportional hazards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 estimates for cumulative survival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Hazard functions allow identification of periods of peak mortality</a:t>
            </a:r>
          </a:p>
        </p:txBody>
      </p:sp>
    </p:spTree>
    <p:extLst>
      <p:ext uri="{BB962C8B-B14F-4D97-AF65-F5344CB8AC3E}">
        <p14:creationId xmlns:p14="http://schemas.microsoft.com/office/powerpoint/2010/main" val="379414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32293" y="381000"/>
            <a:ext cx="63540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rgbClr val="3333CC"/>
                </a:solidFill>
                <a:latin typeface="+mn-lt"/>
              </a:rPr>
              <a:t>Known Fate Models in Program Mark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3" y="1173965"/>
            <a:ext cx="3559075" cy="2129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692" y="5069921"/>
            <a:ext cx="7794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Known fates 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sz="2800" dirty="0">
                <a:solidFill>
                  <a:srgbClr val="000000"/>
                </a:solidFill>
              </a:rPr>
              <a:t> format), nest survival (entry, </a:t>
            </a:r>
            <a:r>
              <a:rPr lang="en-US" sz="2800" dirty="0" err="1">
                <a:solidFill>
                  <a:srgbClr val="000000"/>
                </a:solidFill>
              </a:rPr>
              <a:t>lastalive</a:t>
            </a:r>
            <a:r>
              <a:rPr lang="en-US" sz="2800" dirty="0">
                <a:solidFill>
                  <a:srgbClr val="000000"/>
                </a:solidFill>
              </a:rPr>
              <a:t>, exit, fate)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Time-to-event with perfect detection (</a:t>
            </a:r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000000"/>
                </a:solidFill>
              </a:rPr>
              <a:t>=1)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171" y="1173964"/>
            <a:ext cx="5449105" cy="389595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862942" y="1727200"/>
            <a:ext cx="900187" cy="279444"/>
          </a:xfrm>
          <a:prstGeom prst="ellipse">
            <a:avLst/>
          </a:prstGeom>
          <a:noFill/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99231" y="3069768"/>
            <a:ext cx="842128" cy="279444"/>
          </a:xfrm>
          <a:prstGeom prst="ellipse">
            <a:avLst/>
          </a:prstGeom>
          <a:noFill/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1429" y="689429"/>
            <a:ext cx="3879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Data Analyses in Mark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055" y="1274204"/>
            <a:ext cx="8602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Known Fate Model</a:t>
            </a:r>
            <a:endParaRPr lang="en-US" sz="2400" dirty="0"/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Encounter histories with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sz="2400" dirty="0"/>
              <a:t> format for each occasion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dirty="0"/>
              <a:t> for alive and survived the interval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2400" dirty="0"/>
              <a:t> for alive at start of interval but then recovered dead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2400" dirty="0"/>
              <a:t> used to censor an individual that was not detected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2400" dirty="0"/>
              <a:t> is not allowed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315" y="3516651"/>
            <a:ext cx="8602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Considerations</a:t>
            </a:r>
            <a:endParaRPr lang="en-US" sz="2400" dirty="0"/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Encounter histories can have any time step, daily, weekly, biweekly, monthly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Program Mark provides estimates of weekly survival but cannot calculate hazard functions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Program R estimates cumulative survival and has hazard functions</a:t>
            </a:r>
          </a:p>
        </p:txBody>
      </p:sp>
    </p:spTree>
    <p:extLst>
      <p:ext uri="{BB962C8B-B14F-4D97-AF65-F5344CB8AC3E}">
        <p14:creationId xmlns:p14="http://schemas.microsoft.com/office/powerpoint/2010/main" val="17648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0743" y="689429"/>
            <a:ext cx="3879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Data Analyses in Mark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2571" y="1201633"/>
            <a:ext cx="9013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Nest Survival Model (or Ragged Telemetry Data)</a:t>
            </a:r>
            <a:endParaRPr lang="en-US" sz="2400" dirty="0"/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400" i="1" dirty="0"/>
              <a:t> </a:t>
            </a:r>
            <a:r>
              <a:rPr lang="en-US" sz="2400" dirty="0"/>
              <a:t>= date of nest discovery or date of capture for telemetry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i="1" dirty="0"/>
              <a:t> 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i="1" dirty="0"/>
              <a:t> </a:t>
            </a:r>
            <a:r>
              <a:rPr lang="en-US" sz="2400" dirty="0"/>
              <a:t>= last date that the nest or individual was known to be alive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dirty="0"/>
              <a:t> = date that final fate of the nest or individual was determined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i="1" dirty="0"/>
              <a:t> </a:t>
            </a:r>
            <a:r>
              <a:rPr lang="en-US" sz="2400" dirty="0"/>
              <a:t>= fate of nests or individuals 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/>
              <a:t> = successful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/>
              <a:t> = failed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/>
              <a:t> =  number of nests or individuals with same encounter history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315" y="3465852"/>
            <a:ext cx="86027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Considerations</a:t>
            </a:r>
            <a:endParaRPr lang="en-US" sz="2400" dirty="0"/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Encounter histories can have any time step, daily, weekly, biweekly, monthly.  Coarse time-step better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/>
              <a:t> approaches 1.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First day of the sampling period must be coded as 1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Total number of intervals in the PIM's is the difference between 1 and the maximum value of m. 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For successful nests,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dirty="0"/>
              <a:t>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dirty="0"/>
              <a:t>, and for failed nests,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400" dirty="0"/>
              <a:t> &lt;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dirty="0"/>
              <a:t>.  </a:t>
            </a:r>
          </a:p>
          <a:p>
            <a:pPr marL="457200"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400" dirty="0"/>
              <a:t>  No. of parameters often undercounted in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/>
              <a:t>(t) if parameter estimates are high and close to the boundary of one</a:t>
            </a:r>
          </a:p>
        </p:txBody>
      </p:sp>
    </p:spTree>
    <p:extLst>
      <p:ext uri="{BB962C8B-B14F-4D97-AF65-F5344CB8AC3E}">
        <p14:creationId xmlns:p14="http://schemas.microsoft.com/office/powerpoint/2010/main" val="308895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91" y="1386113"/>
            <a:ext cx="7568973" cy="48441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8171" y="631371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killdeer.inp</a:t>
            </a:r>
            <a:endParaRPr lang="en-US" sz="32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1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0743" y="689429"/>
            <a:ext cx="314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Data Format for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1269" y="1342574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Comma-delimited file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Identify experimental units</a:t>
            </a:r>
            <a:r>
              <a:rPr lang="en-US" sz="2400" dirty="0"/>
              <a:t>: Individuals or groups (bird band number and radio frequency)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Dates of exposure</a:t>
            </a:r>
            <a:r>
              <a:rPr lang="en-US" sz="2400" dirty="0"/>
              <a:t>: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Staggered entry or left-censored</a:t>
            </a:r>
            <a:r>
              <a:rPr lang="en-US" sz="2400" dirty="0"/>
              <a:t>: entry and exit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Cohort monitoring</a:t>
            </a:r>
            <a:r>
              <a:rPr lang="en-US" sz="2400" dirty="0"/>
              <a:t>:  exit only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Event during monitoring</a:t>
            </a:r>
            <a:r>
              <a:rPr lang="en-US" sz="2400" dirty="0"/>
              <a:t>: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1 = failed or died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0 = alive or event did not occur by end of period</a:t>
            </a:r>
          </a:p>
          <a:p>
            <a:pPr marL="800100" lvl="1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Explanatory variables</a:t>
            </a:r>
            <a:r>
              <a:rPr lang="en-US" sz="2400" dirty="0"/>
              <a:t>: Levels of experimental treatments (pre vs. post), different groups (age, sex), continuous covariates (distance to turbine)</a:t>
            </a:r>
          </a:p>
        </p:txBody>
      </p:sp>
    </p:spTree>
    <p:extLst>
      <p:ext uri="{BB962C8B-B14F-4D97-AF65-F5344CB8AC3E}">
        <p14:creationId xmlns:p14="http://schemas.microsoft.com/office/powerpoint/2010/main" val="350644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222356"/>
              </p:ext>
            </p:extLst>
          </p:nvPr>
        </p:nvGraphicFramePr>
        <p:xfrm>
          <a:off x="1428235" y="1881171"/>
          <a:ext cx="2826265" cy="102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193760" imgH="431640" progId="Equation.DSMT4">
                  <p:embed/>
                </p:oleObj>
              </mc:Choice>
              <mc:Fallback>
                <p:oleObj name="Equation" r:id="rId3" imgW="1193760" imgH="43164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8235" y="1881171"/>
                        <a:ext cx="2826265" cy="1022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632750"/>
              </p:ext>
            </p:extLst>
          </p:nvPr>
        </p:nvGraphicFramePr>
        <p:xfrm>
          <a:off x="4469169" y="1842352"/>
          <a:ext cx="3905904" cy="107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841400" imgH="507960" progId="Equation.DSMT4">
                  <p:embed/>
                </p:oleObj>
              </mc:Choice>
              <mc:Fallback>
                <p:oleObj name="Equation" r:id="rId5" imgW="1841400" imgH="50796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9169" y="1842352"/>
                        <a:ext cx="3905904" cy="1077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4319" y="1297887"/>
            <a:ext cx="6538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Cumulative Survival - Kaplan-Meier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7840" y="689429"/>
            <a:ext cx="416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Calculations for Survival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9460" y="6183204"/>
            <a:ext cx="3645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Murray 2006 </a:t>
            </a:r>
            <a:r>
              <a:rPr lang="en-US" sz="2400" i="1" dirty="0"/>
              <a:t>J. </a:t>
            </a:r>
            <a:r>
              <a:rPr lang="en-US" sz="2400" i="1" dirty="0" err="1"/>
              <a:t>Wildl</a:t>
            </a:r>
            <a:r>
              <a:rPr lang="en-US" sz="2400" i="1" dirty="0"/>
              <a:t>. </a:t>
            </a:r>
            <a:r>
              <a:rPr lang="en-US" sz="2400" i="1" dirty="0" err="1"/>
              <a:t>Mgmt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2884043"/>
            <a:ext cx="8447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/>
              <a:t> = cumulative survival,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/>
              <a:t> = intervals,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/>
              <a:t> = unique death times,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/>
              <a:t> = no. of deaths,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/>
              <a:t> = no. of subjects at risk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659251"/>
              </p:ext>
            </p:extLst>
          </p:nvPr>
        </p:nvGraphicFramePr>
        <p:xfrm>
          <a:off x="1569027" y="4166775"/>
          <a:ext cx="2509261" cy="1142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1002960" imgH="457200" progId="Equation.DSMT4">
                  <p:embed/>
                </p:oleObj>
              </mc:Choice>
              <mc:Fallback>
                <p:oleObj name="Equation" r:id="rId7" imgW="1002960" imgH="457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69027" y="4166775"/>
                        <a:ext cx="2509261" cy="1142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42809" y="3819410"/>
            <a:ext cx="640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Cumulative Hazard - Nelson-Aalen Method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355085"/>
              </p:ext>
            </p:extLst>
          </p:nvPr>
        </p:nvGraphicFramePr>
        <p:xfrm>
          <a:off x="5010727" y="4397031"/>
          <a:ext cx="2544878" cy="67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761760" imgH="203040" progId="Equation.DSMT4">
                  <p:embed/>
                </p:oleObj>
              </mc:Choice>
              <mc:Fallback>
                <p:oleObj name="Equation" r:id="rId9" imgW="761760" imgH="2030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10727" y="4397031"/>
                        <a:ext cx="2544878" cy="678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5800" y="5213936"/>
            <a:ext cx="8146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instantaneous probability of mortality, calculated as first derivative (slope)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cs typeface="Times New Roman" panose="02020603050405020304" pitchFamily="18" charset="0"/>
              </a:rPr>
              <a:t>, fit with parametric splines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4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0743" y="689429"/>
            <a:ext cx="3225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Data Analyses in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1269" y="1342574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Functions of survival package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Surv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processes the entry, exit and event data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survfit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fits Kaplan-Meier models 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cox.zph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tests assumption of proportional hazards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coxph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fits Cox proportional hazards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043" y="3497938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solidFill>
                  <a:srgbClr val="0000FF"/>
                </a:solidFill>
              </a:rPr>
              <a:t>Functions of </a:t>
            </a:r>
            <a:r>
              <a:rPr lang="en-US" sz="2400" dirty="0" err="1">
                <a:solidFill>
                  <a:srgbClr val="0000FF"/>
                </a:solidFill>
              </a:rPr>
              <a:t>gss</a:t>
            </a:r>
            <a:r>
              <a:rPr lang="en-US" sz="2400" dirty="0">
                <a:solidFill>
                  <a:srgbClr val="0000FF"/>
                </a:solidFill>
              </a:rPr>
              <a:t> package for hazard rates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Surv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processes the entry, exit and event data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sshzd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fits spline model for hazard rates, alpha is a smoothing parameter for the spline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hzdrate.sshzd</a:t>
            </a:r>
            <a:r>
              <a:rPr lang="en-US" sz="2400" dirty="0">
                <a:solidFill>
                  <a:srgbClr val="0000FF"/>
                </a:solidFill>
              </a:rPr>
              <a:t>()</a:t>
            </a:r>
            <a:r>
              <a:rPr lang="en-US" sz="2400" dirty="0"/>
              <a:t>: calculate values for hazards given a vector of times</a:t>
            </a:r>
          </a:p>
        </p:txBody>
      </p:sp>
    </p:spTree>
    <p:extLst>
      <p:ext uri="{BB962C8B-B14F-4D97-AF65-F5344CB8AC3E}">
        <p14:creationId xmlns:p14="http://schemas.microsoft.com/office/powerpoint/2010/main" val="120875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664035457_442636_41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4953001" cy="33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8091" cy="334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30"/>
          <a:stretch/>
        </p:blipFill>
        <p:spPr>
          <a:xfrm>
            <a:off x="0" y="3346710"/>
            <a:ext cx="4600585" cy="3496050"/>
          </a:xfrm>
          <a:prstGeom prst="rect">
            <a:avLst/>
          </a:prstGeom>
        </p:spPr>
      </p:pic>
      <p:pic>
        <p:nvPicPr>
          <p:cNvPr id="7" name="Picture 8" descr="eggs">
            <a:extLst>
              <a:ext uri="{FF2B5EF4-FFF2-40B4-BE49-F238E27FC236}">
                <a16:creationId xmlns:a16="http://schemas.microsoft.com/office/drawing/2014/main" id="{B67732E4-37C8-478E-A46C-FA0308FA9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600" y="3351213"/>
            <a:ext cx="37338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Picture 005">
            <a:extLst>
              <a:ext uri="{FF2B5EF4-FFF2-40B4-BE49-F238E27FC236}">
                <a16:creationId xmlns:a16="http://schemas.microsoft.com/office/drawing/2014/main" id="{F08BE322-98D7-4473-9F9E-3BC775F33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95"/>
          <a:stretch>
            <a:fillRect/>
          </a:stretch>
        </p:blipFill>
        <p:spPr bwMode="auto">
          <a:xfrm>
            <a:off x="5959477" y="3352800"/>
            <a:ext cx="31845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0B110-6AB1-49ED-AFA5-AEC6A2F1E70D}"/>
              </a:ext>
            </a:extLst>
          </p:cNvPr>
          <p:cNvSpPr txBox="1"/>
          <p:nvPr/>
        </p:nvSpPr>
        <p:spPr>
          <a:xfrm>
            <a:off x="-457200" y="3352800"/>
            <a:ext cx="343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l">
              <a:buClr>
                <a:srgbClr val="FF0000"/>
              </a:buClr>
            </a:pPr>
            <a:r>
              <a:rPr lang="nb-NO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VHF radios (30 mo)</a:t>
            </a:r>
          </a:p>
        </p:txBody>
      </p:sp>
    </p:spTree>
    <p:extLst>
      <p:ext uri="{BB962C8B-B14F-4D97-AF65-F5344CB8AC3E}">
        <p14:creationId xmlns:p14="http://schemas.microsoft.com/office/powerpoint/2010/main" val="233802108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buClr>
            <a:srgbClr val="FF0000"/>
          </a:buClr>
          <a:buFont typeface="Arial" panose="020B0604020202020204" pitchFamily="34" charset="0"/>
          <a:buChar char="•"/>
          <a:defRPr sz="2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headEnd type="triangl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err="1" smtClean="0">
            <a:latin typeface="+mn-lt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1397</Words>
  <Application>Microsoft Office PowerPoint</Application>
  <PresentationFormat>On-screen Show (4:3)</PresentationFormat>
  <Paragraphs>288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Times New Roman</vt:lpstr>
      <vt:lpstr>Office Theme</vt:lpstr>
      <vt:lpstr>Default Design</vt:lpstr>
      <vt:lpstr>Office Theme</vt:lpstr>
      <vt:lpstr>Equation</vt:lpstr>
      <vt:lpstr>SPW 13.0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Brett</dc:creator>
  <cp:lastModifiedBy>Brett Sandercock</cp:lastModifiedBy>
  <cp:revision>14</cp:revision>
  <dcterms:created xsi:type="dcterms:W3CDTF">2014-05-06T21:03:16Z</dcterms:created>
  <dcterms:modified xsi:type="dcterms:W3CDTF">2020-01-15T07:51:17Z</dcterms:modified>
</cp:coreProperties>
</file>